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4679" r:id="rId5"/>
    <p:sldMasterId id="2147484665" r:id="rId6"/>
  </p:sldMasterIdLst>
  <p:notesMasterIdLst>
    <p:notesMasterId r:id="rId25"/>
  </p:notesMasterIdLst>
  <p:handoutMasterIdLst>
    <p:handoutMasterId r:id="rId26"/>
  </p:handoutMasterIdLst>
  <p:sldIdLst>
    <p:sldId id="566" r:id="rId7"/>
    <p:sldId id="580" r:id="rId8"/>
    <p:sldId id="567" r:id="rId9"/>
    <p:sldId id="577" r:id="rId10"/>
    <p:sldId id="584" r:id="rId11"/>
    <p:sldId id="556" r:id="rId12"/>
    <p:sldId id="585" r:id="rId13"/>
    <p:sldId id="588" r:id="rId14"/>
    <p:sldId id="587" r:id="rId15"/>
    <p:sldId id="590" r:id="rId16"/>
    <p:sldId id="583" r:id="rId17"/>
    <p:sldId id="564" r:id="rId18"/>
    <p:sldId id="592" r:id="rId19"/>
    <p:sldId id="576" r:id="rId20"/>
    <p:sldId id="591" r:id="rId21"/>
    <p:sldId id="578" r:id="rId22"/>
    <p:sldId id="579" r:id="rId23"/>
    <p:sldId id="589" r:id="rId24"/>
  </p:sldIdLst>
  <p:sldSz cx="10369550" cy="7251700"/>
  <p:notesSz cx="6797675" cy="9928225"/>
  <p:custDataLst>
    <p:tags r:id="rId27"/>
  </p:custDataLst>
  <p:defaultTextStyle>
    <a:defPPr>
      <a:defRPr lang="en-GB"/>
    </a:defPPr>
    <a:lvl1pPr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ＭＳ Ｐゴシック"/>
        <a:cs typeface="ＭＳ Ｐゴシック"/>
      </a:defRPr>
    </a:lvl1pPr>
    <a:lvl2pPr marL="457126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ＭＳ Ｐゴシック"/>
        <a:cs typeface="ＭＳ Ｐゴシック"/>
      </a:defRPr>
    </a:lvl2pPr>
    <a:lvl3pPr marL="914251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ＭＳ Ｐゴシック"/>
        <a:cs typeface="ＭＳ Ｐゴシック"/>
      </a:defRPr>
    </a:lvl3pPr>
    <a:lvl4pPr marL="1371377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ＭＳ Ｐゴシック"/>
        <a:cs typeface="ＭＳ Ｐゴシック"/>
      </a:defRPr>
    </a:lvl4pPr>
    <a:lvl5pPr marL="1828502" algn="l" rtl="0" fontAlgn="base">
      <a:spcBef>
        <a:spcPct val="0"/>
      </a:spcBef>
      <a:spcAft>
        <a:spcPct val="0"/>
      </a:spcAft>
      <a:defRPr sz="1200" b="1" kern="1200">
        <a:solidFill>
          <a:schemeClr val="tx1"/>
        </a:solidFill>
        <a:latin typeface="Arial" charset="0"/>
        <a:ea typeface="ＭＳ Ｐゴシック"/>
        <a:cs typeface="ＭＳ Ｐゴシック"/>
      </a:defRPr>
    </a:lvl5pPr>
    <a:lvl6pPr marL="2285628" algn="l" defTabSz="914251" rtl="0" eaLnBrk="1" latinLnBrk="0" hangingPunct="1">
      <a:defRPr sz="1200" b="1" kern="1200">
        <a:solidFill>
          <a:schemeClr val="tx1"/>
        </a:solidFill>
        <a:latin typeface="Arial" charset="0"/>
        <a:ea typeface="ＭＳ Ｐゴシック"/>
        <a:cs typeface="ＭＳ Ｐゴシック"/>
      </a:defRPr>
    </a:lvl6pPr>
    <a:lvl7pPr marL="2742754" algn="l" defTabSz="914251" rtl="0" eaLnBrk="1" latinLnBrk="0" hangingPunct="1">
      <a:defRPr sz="1200" b="1" kern="1200">
        <a:solidFill>
          <a:schemeClr val="tx1"/>
        </a:solidFill>
        <a:latin typeface="Arial" charset="0"/>
        <a:ea typeface="ＭＳ Ｐゴシック"/>
        <a:cs typeface="ＭＳ Ｐゴシック"/>
      </a:defRPr>
    </a:lvl7pPr>
    <a:lvl8pPr marL="3199879" algn="l" defTabSz="914251" rtl="0" eaLnBrk="1" latinLnBrk="0" hangingPunct="1">
      <a:defRPr sz="1200" b="1" kern="1200">
        <a:solidFill>
          <a:schemeClr val="tx1"/>
        </a:solidFill>
        <a:latin typeface="Arial" charset="0"/>
        <a:ea typeface="ＭＳ Ｐゴシック"/>
        <a:cs typeface="ＭＳ Ｐゴシック"/>
      </a:defRPr>
    </a:lvl8pPr>
    <a:lvl9pPr marL="3657005" algn="l" defTabSz="914251" rtl="0" eaLnBrk="1" latinLnBrk="0" hangingPunct="1">
      <a:defRPr sz="1200" b="1" kern="1200">
        <a:solidFill>
          <a:schemeClr val="tx1"/>
        </a:solidFill>
        <a:latin typeface="Arial" charset="0"/>
        <a:ea typeface="ＭＳ Ｐゴシック"/>
        <a:cs typeface="ＭＳ Ｐゴシック"/>
      </a:defRPr>
    </a:lvl9pPr>
  </p:defaultTextStyle>
  <p:extLst>
    <p:ext uri="{EFAFB233-063F-42B5-8137-9DF3F51BA10A}">
      <p15:sldGuideLst xmlns:p15="http://schemas.microsoft.com/office/powerpoint/2012/main">
        <p15:guide id="1" orient="horz" pos="560" userDrawn="1">
          <p15:clr>
            <a:srgbClr val="A4A3A4"/>
          </p15:clr>
        </p15:guide>
        <p15:guide id="2" orient="horz" pos="197" userDrawn="1">
          <p15:clr>
            <a:srgbClr val="A4A3A4"/>
          </p15:clr>
        </p15:guide>
        <p15:guide id="3" orient="horz" pos="4462" userDrawn="1">
          <p15:clr>
            <a:srgbClr val="A4A3A4"/>
          </p15:clr>
        </p15:guide>
        <p15:guide id="4" orient="horz" pos="1740" userDrawn="1">
          <p15:clr>
            <a:srgbClr val="A4A3A4"/>
          </p15:clr>
        </p15:guide>
        <p15:guide id="5" orient="horz" pos="3042" userDrawn="1">
          <p15:clr>
            <a:srgbClr val="A4A3A4"/>
          </p15:clr>
        </p15:guide>
        <p15:guide id="7" pos="907" userDrawn="1">
          <p15:clr>
            <a:srgbClr val="A4A3A4"/>
          </p15:clr>
        </p15:guide>
        <p15:guide id="8" pos="3266" userDrawn="1">
          <p15:clr>
            <a:srgbClr val="A4A3A4"/>
          </p15:clr>
        </p15:guide>
        <p15:guide id="9" pos="3901" userDrawn="1">
          <p15:clr>
            <a:srgbClr val="A4A3A4"/>
          </p15:clr>
        </p15:guide>
        <p15:guide id="10" pos="5544" userDrawn="1">
          <p15:clr>
            <a:srgbClr val="A4A3A4"/>
          </p15:clr>
        </p15:guide>
        <p15:guide id="11" pos="5126" userDrawn="1">
          <p15:clr>
            <a:srgbClr val="A4A3A4"/>
          </p15:clr>
        </p15:guide>
        <p15:guide id="12" pos="122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barnes@hsbc.com" initials="s" lastIdx="10" clrIdx="0">
    <p:extLst>
      <p:ext uri="{19B8F6BF-5375-455C-9EA6-DF929625EA0E}">
        <p15:presenceInfo xmlns:p15="http://schemas.microsoft.com/office/powerpoint/2012/main" userId="simonbarnes@hsbc.com" providerId="None"/>
      </p:ext>
    </p:extLst>
  </p:cmAuthor>
  <p:cmAuthor id="2" name="anjali.jain@hsbc.com" initials="AJ" lastIdx="6" clrIdx="1">
    <p:extLst>
      <p:ext uri="{19B8F6BF-5375-455C-9EA6-DF929625EA0E}">
        <p15:presenceInfo xmlns:p15="http://schemas.microsoft.com/office/powerpoint/2012/main" userId="anjali.jain@hsbc.com" providerId="None"/>
      </p:ext>
    </p:extLst>
  </p:cmAuthor>
  <p:cmAuthor id="3" name="kaiwan.turel@hsbc.com.hk" initials="k" lastIdx="1" clrIdx="2">
    <p:extLst>
      <p:ext uri="{19B8F6BF-5375-455C-9EA6-DF929625EA0E}">
        <p15:presenceInfo xmlns:p15="http://schemas.microsoft.com/office/powerpoint/2012/main" userId="kaiwan.turel@hsbc.com.h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AF094"/>
    <a:srgbClr val="4E48C7"/>
    <a:srgbClr val="F2F2F2"/>
    <a:srgbClr val="FFFFFF"/>
    <a:srgbClr val="C0C0C0"/>
    <a:srgbClr val="FF7C80"/>
    <a:srgbClr val="D2E5DE"/>
    <a:srgbClr val="B4D789"/>
    <a:srgbClr val="FFDFA4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885" autoAdjust="0"/>
    <p:restoredTop sz="96846" autoAdjust="0"/>
  </p:normalViewPr>
  <p:slideViewPr>
    <p:cSldViewPr snapToObjects="1">
      <p:cViewPr varScale="1">
        <p:scale>
          <a:sx n="142" d="100"/>
          <a:sy n="142" d="100"/>
        </p:scale>
        <p:origin x="2432" y="184"/>
      </p:cViewPr>
      <p:guideLst>
        <p:guide orient="horz" pos="560"/>
        <p:guide orient="horz" pos="197"/>
        <p:guide orient="horz" pos="4462"/>
        <p:guide orient="horz" pos="1740"/>
        <p:guide orient="horz" pos="3042"/>
        <p:guide pos="907"/>
        <p:guide pos="3266"/>
        <p:guide pos="3901"/>
        <p:guide pos="5544"/>
        <p:guide pos="5126"/>
        <p:guide pos="122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52" d="100"/>
          <a:sy n="52" d="100"/>
        </p:scale>
        <p:origin x="2958" y="96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gs" Target="tags/tag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56634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10:01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24575,'0'14'0,"0"1"0,6-7 0,-4 4 0,4-4 0,1 26 0,1-15 0,19 53 0,-16-48 0,24 36 0,0 2 0,-22-30-2262,22 19 1,14 14 0,-12-14 2261,-20-16-739,21 15 0,13 13 0,-12-15 739,-19-18 0,38 38 0,0 0 0,-37-40-531,27 29 1,0-4 530,-32-35 0,22 33 0,2 0 0,-18-37-354,14 33 0,0 2 354,-16-34 0,19 24 0,0 0 0,-15-16 2339,18 17 1,1-2-2340,-21-22 0,50 47 0,-52-56 0,58 50 0,-54-49 0,25 24 0,-1 0 0,-22-24 0,29 21 0,0-1 0,-28-22 2779,32 26-2779,-15-11 0,-28-10 874,26 11 0,7 1-874,8 2 1379,10 5-1379,-2 2 0,-52-22 185,57 17-185,-52-18 0,60 17 0,-57-23 0,57 29 0,-55-27 0,55 27 0,-57-29 0,38 16 0,-40-18 0,46 12 0,-49-5 0,80 0 0,-75 5 0,36-12 0,2-1 0,-32 13 0,36-11 0,3-2 0,-29 6 0,34-2 0,1-1 0,-36-2 0,30 3 0,-3-1 0,-35-3 0,27 0 0,-1 0 0,-28 0 0,29 0 0,0 0 0,-28 0 0,31 0 0,0 0 0,-31 0 0,40 0 0,2 0 0,-38 0 0,35-3 0,-3-1 0,-37 2 0,32-10 0,0-1 0,-29 8 0,47-16 0,2-3 0,-43 11-3392,56-12 0,-2-3 3392,-60 9-987,63-8 0,1 1 987,-63 6 0,50-3 0,1 0 0,-53 5-492,31-5 0,-1-1 492,-33 5 0,53-27 0,-59 34 5319,15-13-5319,-20 23 2704,0-11-2704,-6 5 1719,11 0-1719,-9 2 0,4-1 0,-1 6 0,8-6 0,-4 7 0,10-6 0,-19 4 0,-1-4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20:39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1275 24575,'70'31'0,"-5"-5"0,-49-26 0,5 0 0,-7 0 0,0-6 0,1 4 0,-1-5 0,0 7 0,1 0 0,63-19 0,-48 14-3392,49-22 0,3-4 3392,-41 15-1513,17-10 1,14-10 0,-14 7 1512,-15 3-1012,15-8 1,14-8 0,-16 7 1011,-21 8-677,15-13 1,13-11 0,-15 12 676,-18 14 290,17-21 0,12-15 0,-10 14-290,-9 20 0,14-20 0,13-14 0,-13 13 0,-13 17 0,6-6 0,3-4 781,-8 2 1,-6 5-782,-5 5 0,18-25 0,-1 4 0,-29 34 3235,27-55-3235,-35 50 569,15-14 1,-25 22 0,6 13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20:41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24575,'0'15'0,"0"-1"0,0 0 0,6 1 0,-4-1 0,4 0 0,-6 1 0,6-7 0,-4 4 0,4-4 0,1 7 0,7 37 0,-5-28 0,17 61 0,-23-63 0,23 62 0,-17-60 0,10 32 0,2-2 0,-2-32 0,11 45 0,-1 0 0,-15-43 0,31 52 0,0 2 0,-31-44-3392,46 41 0,1-2 3392,-45-44-1513,28 12 1,18 11 0,-15-10 1512,-25-12-1012,28 8 1,19 7 0,-16-12 1011,-26-15-677,41 12 1,27 8 0,-18-10 676,-19-16 0,11 5 0,24 6 0,1-1 0,-23-7 0,-4-9 0,3 0 0,23 2 0,-1-1 0,-22-2 0,-7-5 0,15-12 0,17-6 0,-22 3 0,-32 3 617,35-31 0,-4-4-617,-45 30 0,38-36 1947,-18-7-1947,-25 34 0,18-26 0,-2 0 0,-22 26 1457,16-23 0,0 0-1457,-20 25 5048,22-68-5048,-1 42 0,-20-9 0,38-1 0,-38 48 2272,52-46-2272,-43 50 0,26-26 0,1-3 0,-22 21 0,31-21 0,1 2 0,-32 20 1670,57-36-1670,-65 46 0,8-15 0,-20 20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20:43.6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24575,'0'14'0,"0"0"0,0 1 0,0-1 0,0 0 0,0 1 0,0-1 0,0 0 0,0 1 0,3 40 0,1 6 0,-3-21-2262,13 41 1,7 27 0,-5-22 2261,-5-25-1135,13 10 1,13 24 0,1 1 0,-9-24 1134,-2-5-607,4-9 0,15 19 0,5 7 1,-3-6-1,-12-22 607,8 10-406,-4-9 0,13 21 1,5 7-1,-4-8 0,-15-22 406,2-1 676,-4-1 1,7 12-1,-2-3-676,11 8 0,-9-10 3034,-15-10-3034,12-1 0,18 16 0,1-1 0,-16-18 4537,-9-8-4537,13 3 0,20 13 0,1-1 0,-17-14 6784,-3-6-6784,4 1 0,18 10 0,6 1 0,-7-7-2262,-3-9 1,-2-6 0,-1 1 2261,-1 6 0,1 1 0,5-2-1135,8-4 1,10 0 0,-5-3 0,-19-5 1134,2-1-607,2-3 0,26 5 0,9 1 1,-7-2-1,-23-4 607,20 4-339,-20-7 1,26 2 0,13 1 0,0 0 0,-12-2 0,-26-4 338,26-1 0,-33-1 0,24 1 0,10 1 0,-1 0 0,-12-1 0,-24-2 0,15-2 0,1-2 0,25-1 0,-2 0 0,-28 0 0,-18-3 1014,20-1 1,2-9-1015,-6-33 0,-50 23 0,23-33 0,-7-3 0,-33 29 1517,10-36 0,1-9-1517,-6-12 0,4-5 0,-12 33 0,-4 9 0,1 27 4537,-19-68-4537,17 68 6784,-16-42-6784,17 48 0,-4-22 0,6 22 0,0-15 0,0 17 0,0-5 0,0 13 0,0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20:46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24575,'0'14'0,"0"0"0,0 1 0,0-1 0,0 19 0,0-13 0,0 47 0,0 7 0,0-26-2835,4 40 1,1 27 0,-1-22 2834,-1-23-705,5 8 1,3 25-1,0 1 1,-2-26 704,-3-7-506,6-10 0,7 23 1,4 14-1,1 0 1,-2-10-1,-6-22 506,-2-15 0,2 1-290,3 13 0,9 20 0,3 14 1,3 4-1,-2-3 0,-4-12 0,-7-21 290,-2-3 0,0-1 0,2 1 0,5 17 0,5 10 0,1 5 0,-1-4 0,-4-10 0,-7-17 0,-2 3 0,1 0 0,7 2 0,9 19 0,5 9 0,0-1 0,-4-11 0,-8-21 0,-7-14 0,3-3 0,17 18 0,15 19 0,6 6 0,-5-10 0,-14-24 0,5-1 144,2-9 1,16 12 0,1-3 0,-19-19-145,-13-18 0,52 28 0,-1-4 0,-52-34 0,32 17 0,21 10 0,-16-9 0,-17-14 1158,16 11 0,17 3-1158,-14-11 0,10 0 0,-1-1 0,-15-2 0,-20-2 0,4-1 0,23 3 0,28 3 0,12 2 0,2-1 0,-14-1 0,-25-3 0,-20 0 0,0-2 0,18-2 0,25 1 0,13 0 0,-1 0 0,-13-1 0,-24-1 1084,-20 0 0,-1-1-1084,28-2 0,26 1 0,7-1 0,-10-1 0,-31-2 4537,-3-2-4537,-6-2 0,22-2 0,10-1 0,-8 0 0,-23 2 6784,18-2-6784,-5-6 0,24-5 0,-1-1 0,-23 3 0,1-2 0,-14-5 0,17-8 0,-2-1 0,-21 5 0,-9-4 0,11-9 0,13-10 0,-19 11 0,-28 16 0,25-43 0,-2-1 0,-29 41 0,18-41 0,-2 0 0,-22 37 0,22-27 0,1-1 0,-24 31 0,32-25 0,4 2 0,-24 24 0,28-19 0,0 0 0,-30 21 0,36-22 0,1 3 0,-32 23 0,32-22 0,5-4 0,-15 9 0,14-10 0,-34 19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20:48.4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191 0 24575,'0'15'0,"0"-1"0,0 0 0,0 1 0,0 5 0,0-4 0,0 5 0,0-7 0,0 1 0,0-1 0,0 0 0,0 13 0,0-9 0,0 15 0,-11 46 0,-4 5 0,2-20 0,-1 10 0,-4 27 0,-1 0 0,4-24 0,-1-2 0,5-5 0,-4 26 0,0 9 0,1-8 0,5-25-725,3 14 725,7-25 0,3 24 0,2 16 0,1 10 0,0 0 0,1-5 0,-1-13 0,-1-21-3272,2 12 0,2-3 3272,0-8 0,2 14 0,3 9 0,0 2 0,-1-4 0,0-10 0,1 6 0,0-5 0,-1-7 0,-2-9 0,-1-4 0,1 4 0,0-1 0,3 17 0,2 8 0,2 3 0,1-4 0,1-13 0,14 20 0,3-12 0,-2 1 0,-11 4 0,-2 1 0,10 0 0,13-3 0,13 5 0,-2-9 0,-14-22 485,-3-8-485,7 4 0,18 19 0,-1 0 0,-15-22 6784,-8-12-6784,5 3 0,16 16 0,1-2 0,-16-18 0,-2-15 0,7 10 0,19 17 0,1 0 0,-16-16 0,6-9 0,-1 7 0,22 15 0,8 7 0,-6-4 0,-21-14 0,-23-14 0,1 0 0,15 7 0,19 12 0,13 7 0,5 3 0,-3-3 0,-11-6 0,-19-12-327,-2-2 0,1 0 327,-1 1 0,16 11 0,12 8 0,6 3 0,1 0 0,-6-3 0,-12-7 0,-15-10-538,5 2 0,2 0 538,-7-5 0,18 8 0,12 8 0,8 3 0,4 2 0,-3-2 0,-7-3 0,-12-7 0,-16-8-780,17 11 0,5-2 780,-24-18 0,17 6 0,13 3 0,10 3 0,6 2 0,2 0 0,-1-2 0,-6-1 0,-8-3 0,-14-5 0,-16-6 0,5 3 0,-17-6 0,17 2 0,-4-5 0,17 4 0,13 2 0,7 1 0,4 0 0,0-1 0,-6-1 0,-10-3 0,-14-3 0,-18-5 0,3 1 0,-2-4 0,10-2 0,21 1 0,11-1 0,-3-1 0,-13-2 0,-26-3 567,3-10-567,13-7 0,29-7 0,0-3 0,-28 3 1020,-12-8-1020,-10-1 0,18-14 0,7-6 0,-8 4 0,-20 11 1703,3-10-1703,-2-8 0,17-22 0,-2 0 0,-20 19 0,-12 8-2262,14-18 1,12-17 0,-16 19 2261,-25 26-1513,9-19 1,7-16 0,-11 17 1512,-19 21-1012,14-22 1,9-16 0,-8 17 1011,-12 24-1015,27-56 1,1 0 1014,-25 56 579,18-50 1,1 1-580,-12 52 818,9-43 1,-1 0-819,-10 45 1512,-3-41 0,-5-1-1512,-5 41 0,-3-31 0,1 1 0,4 35 4911,0-59-4911,-2 64 2454,-6-26-2454,0 31 606,0-18 0,0 23 0,0-8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20:51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554 0 24575,'-8'15'0,"2"-1"0,6 0 0,-7 1 0,6-1 0,-12 0 0,5 1 0,0 5 0,-5-4 0,-7 42 0,0 7 0,4-19-1696,-6 15 0,-7 23 0,-1 1 0,8-19 1696,-1 6-908,4-4 1,-7 25 0,-2 9-1,3-8 1,7-23 907,-2 14-24,5-8 0,-4 17 0,2 6 24,4-2 0,0 9 0,1-4 0,3-18 0,3-19 0,0 2 0,-1 7 0,-3 20 0,-1 12 0,1 1 0,1-5 0,3-15 0,3 10 0,4-12 0,-1 0 0,-2 0 0,-1 0 0,2 6 0,1-10 0,1 10 0,1 0 0,0-8 0,-1-19 4501,1 27-4501,2-8 0,4 25 0,0 0 0,-3-26 6730,0 0-6730,7-6 0,7 22 0,0-1 0,-5-24 162,-3-6-162,5-5 0,10 23 0,2 8 0,-1-8 0,-7-21 0,5 16 0,2-14 0,10 24 0,5 7 0,-3-9 0,-11-25 0,3 2 0,6-6 0,15 22 0,7 6 0,-5-7 0,-14-21 0,2 4 0,2-10 0,19 18 0,7 5 0,-5-6 0,-16-20 0,6 3 0,3 0 0,19 16 0,0 0 0,-18-21 0,-3-10 0,-5 2 0,15 14 0,0 1 0,-17-16 0,-3-5 0,25 20 0,18 16 0,-18-17 0,-21-19-1696,2 3 0,18 11 0,0 1 0,-17-13 1696,-4-4-1135,10 6 1,22 12 0,-1 1 0,-23-11 1134,-12 3-759,20 0 1,28 13-1,-2 0 1,-27-12 758,-25-1-508,21-2 1,26 11 0,0-1 0,-26-13 507,-20-6 0,14 2 0,21 9 0,2-1 0,-20-10 0,-6-3 0,24 10 0,20 10 0,-20-11 0,-27-12 0,20 7 0,20 8 0,-20-8 0,-22-8 0,20 5 0,17 6 0,-18-8 0,-21-12 0,21 9 0,17 7 0,-17-9 0,-19-14 0,28 12 0,21 8 0,-18-6 0,-19-8 0,14 2 0,25 6 0,2 0 0,-24-6 0,2-1 0,-10-3 0,25 4 0,9 1 0,-9-2 0,-24-6 0,10-2 0,-3 1 0,28 4 0,10 2 0,-7-2 0,-26-5 0,-27-5 0,0 0 0,17 2 0,22 3 0,11 2 0,1-1 0,-12 0 0,-23-2 0,-16-2 0,0 0 0,15 1 0,22 1 0,11 1 0,-2-1 0,-11 0 0,-23-2 0,22 6 0,-18-6 0,23 1 0,7 1 0,-9-2 0,-25-2 0,2 0 0,4-1 0,24 2 0,-2 1 0,-24-1 0,-10 3 0,7-6 0,23 0 0,0-1 0,-25 2 0,-15 3 0,28-4 0,22-3 0,-25 0 0,-36 1 618,53 0 1,-2 0-619,-57 0 1290,36 0 1,-1 0-1291,-40 0 0,29 0 0,-2 0 0,-28 0 0,35-3 0,0 0 0,-30 1 0,31-4 0,-2-1 0,-34 6 0,29-6 0,0 1 0,-28 4 0,28-7 0,0-1 0,-30 7 0,24-13 0,-1-1 0,-24 13 0,32-29 0,-2-5 0,-32 19 0,28-19 0,16-13 0,-16 9 0,-25 10 0,30-19 0,18-15 0,-16 14 0,-23 17-612,11-25 0,10-19 1,-12 17 611,-16 22-330,8-18 1,8-15 0,-13 16 329,-17 25 0,38-53 0,-26-7 0,-18 58 890,11-38 0,2 1-890,-11 44 1701,3-31 1,-3-8-1702,-1-14 0,-1-5 0,-3 28 0,-2 9 0,-7 30 5089,10-52-5089,-12 57 780,1-15 0,4 22 0,-4 6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20:53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0 565 24575,'15'0'0,"-1"-7"0,0 6 0,1-6 0,-1 1 0,7 4 0,-5-11 0,41 3 0,8 0 0,-19-8-2262,26 2 1,21-1 0,-19 3 2261,-16 1-1513,18-1 1,19-3 0,-21 3 1512,-26 3-1012,23-3 1,19-4 0,-20 3 1011,-29 3-363,24-7 0,18-3 1,-19 5 362,-28 9 1247,31-19 0,-5 2-1247,-41 20 3731,32-20-3731,-36 23 5578,23-11-5578,-23 12 3640,36-19-3640,-32 17 0,69-29 0,-62 27 0,37-13 0,-1-2 0,-41 8 0,54-15 0,-76 19 0,6 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20:56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1 24575,'0'14'0,"0"1"0,0-1 0,0 0 0,-7 1 0,5 18 0,-4-14 0,0 40 0,4-38 0,-17 50 0,15-48 0,-21 48 0,22-50 0,-23 51 0,23-50 0,-17 56 0,19-56 0,-19 50 0,17-51 0,-10 38 0,13-47 0,0 14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09:55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1274 24575,'0'-14'0,"0"-1"0,0 1 0,0-1 0,0 1 0,6 6 0,28-50 0,-13 45 0,23-40 0,2-3 0,-19 35 0,36-31 0,-3-1 0,-38 29 0,39-20 0,-1 3 0,-39 25 0,33-21 0,2 3 0,-31 26 0,33-27 0,1-1 0,-31 27 0,44-36 0,19 11 0,-58 19-3392,51-20 0,-1 0 3392,-49 19 0,49-18 0,1 2 0,-50 19-2137,46-13 0,0 0 2137,-48 14 0,44-14 0,9-2 0,6-4 0,-39 17 0,1 0 0,7-3 0,-10 4 0,-26 10 0,66-21 0,-66 21 4668,61-21-4668,-63 22 6390,31-17-6390,-38 19 0,13-6 0,-19 1 0,23 4 0,-21-4 0,23-1 0,-19 6 0,0-12 0,-2 11 0,-12-4 0,5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09:57.9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24575,'15'0'0,"-1"6"0,0 2 0,1 0 0,-1 5 0,-6-5 0,30 25 0,-23-20 0,56 38 0,-48-38 0,19 16 0,0 1 0,-18-16 0,24 22 0,1-2 0,-24-25 0,34 30 0,13-1 0,-43-29 0,34 24 0,9 5 0,16-5 0,4 5-3392,-17-9 0,-8-7 3392,-35-16-2027,45 20 1,0-1 2026,-45-18 0,54 18 0,1 1 0,-50-20-686,53 17 1,0-1 685,-57-17 0,54 14 0,0 0 0,-52-14-1370,58 15 0,0 4 1370,-56-11 0,27 3 0,19 4 0,-18-4 0,-24-3-93,31 2 1,21 3-1,-21-6 93,-29-8-386,35 5 0,23 1 0,-23-3 386,-32-5 0,32 0 0,22 0 0,-22 0 0,-28-2 542,49-13 1,-4-6-543,-58 4 1027,15-19 0,-7-4-1027,-32 15 3165,25-62-3165,-35 61 0,16-22 5151,-17 7-5151,4 24 2834,-6-50-2834,-6 24 325,4-4 0,-4 18 1,6 21-1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10:17.0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0 24575,'0'15'0,"0"-1"0,0 0 0,0 1 0,0-1 0,0 0 0,0 1 0,0-1 0,0 0 0,0 1 0,0-1 0,0 0 0,-12 45 0,8-33 0,-6 34 0,1 2 0,7-25-3392,-1 46 0,0 3 3392,3-37-1513,2 22 1,0 19 0,0-18 1512,0-20-1012,7 22 1,4 18 0,-3-21 1011,-4-26-677,14 19 1,9 16 0,-8-17 676,-10-18 0,18 23 0,12 20 0,-9-20 0,-11-25 0,7 13 0,11 22 0,0 0 0,-10-21 0,-3-7 308,12 18 1,11 18 0,-15-22-309,-23-34 0,26 30 0,2-4 0,-24-38 1054,14 27 1,1-1-1055,-11-26 0,10 30 0,1 1 0,-10-30 0,16 32 0,0 0 0,-14-32 0,11 23 0,0 0 0,-14-21 0,46 44 0,-49-44 3532,60 38-3532,-60-40 0,50 33 0,-47-39 5282,40 38-5282,-39-38 0,22 15 0,1 3 0,-18-10 0,30 8 0,0 0 0,-28-9 0,34 10 0,1-2 0,-34-13 0,37 18 0,-1-3 0,-35-22 0,42 27 0,0 1 0,-39-27 0,50 28 0,3 2 0,-44-23-980,17 6 0,15 5 0,-16-4 980,-20-2-1282,26 2 0,21 4 0,-21-6 1282,-28-5-683,34 5 1,24 3 0,-18-5 682,-19-6-786,30 2 1,25 2 0,-23-3 785,-23-3 111,2-2 1,22 2-1,-1 0 1,-24-4-112,-15-2 0,30 3 0,22 3 0,-25-4 0,-36-6-241,23 1 1,18 1-1,-19-1 241,-26-2 1109,13 3 1,6 0-1110,36-1 0,-58 4 0,39-5 0,-2-2 0,-43 1 0,40 0 0,1 0 0,-36 0 0,51 0 0,1 0 0,-49 0 1230,49-3 0,12-1-1230,-42 4 0,-3-1 0,5-2 0,3-1 0,21 4 0,-12 0 0,-38 0 0,32 0 0,-1 0 0,-36 0 4537,53-6-4537,-58 4 6784,32-4-6784,-33 6 0,21-6 0,-24 4 0,36-17 0,-29 15 0,74-15 0,-70 18 0,40-12 0,1 0 0,-36 8 0,33-14 0,-1-1 0,-38 16 0,22-19 0,1 1 0,-25 15 0,24-18 0,1-1 0,-24 13 0,28-13 0,-2-1 0,-32 7 0,38-7 0,-11-5 0,-28 19 0,65-40 0,-67 34 0,49-34 0,-40 33 0,4-13 0,-10 25 0,-17-5 0,10 5 0,-10-7 0,11 7 0,-12-5 0,12 5 0,-11 0 0,4 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12:15.62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1 262 24575,'14'0'0,"0"6"0,1-4 0,-1 4 0,0 1 0,1-6 0,43 18 0,-32-9 0,41 4 0,1-1 0,-34-4 0,40-1 0,0-3 0,-45-5 0,42 0 0,-12 0 0,-33 0 0,35-2 0,0-2 0,-37-4 0,45-1 0,-4-3 0,-49-4 0,31 0 0,8-2 0,5-19 0,-2 5 0,-7 8 0,-5 1 0,-22 6 0,60-17 0,-62 24 0,37-16 0,-41 23 0,9-23 0,-13 23 0,13-16 0,-9 17 0,9-11 0,-19 12 0,-2-6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12:15.64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12:17.2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24575,'8'6'0,"5"-4"0,-5 10 0,6-10 0,-6 11 0,5-5 0,-12 6 0,12-6 0,-11 5 0,10-12 0,-4 6 0,0-1 0,5-4 0,-5 17 0,0-16 0,-2 10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12:17.99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44 24575,'14'0'0,"1"-6"0,-1 4 0,0-4 0,1 6 0,5-7 0,-4 6 0,18-6 0,-17 1 0,17 4 0,-25-4 0,4 6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2-15T14:12:20.2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53 145 24575,'14'0'0,"-6"-6"0,-2-2 0,1 0 0,-6-5 0,12 11 0,-11-11 0,17 5 0,-16-6 0,10-1 0,-13 1 0,-7 6 0,6-5 0,-6 5 0,1 0 0,-2 1 0,0 14 0,-5-6 0,11 12 0,-11-11 0,5 4 0,-6 0 0,-1-4 0,7 11 0,-4-12 0,4 12 0,-1-5 0,9 0 0,2 5 0,11-12 0,-5 6 0,6-7 0,-6 6 0,-2 2 0,-6 6 0,7-6 0,1 5 0,0-11 0,-2 4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44600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46" tIns="0" rIns="19446" bIns="0" numCol="1" anchor="t" anchorCtr="0" compatLnSpc="1">
            <a:prstTxWarp prst="textNoShape">
              <a:avLst/>
            </a:prstTxWarp>
          </a:bodyPr>
          <a:lstStyle>
            <a:lvl1pPr algn="l" defTabSz="933444" eaLnBrk="0" hangingPunct="0">
              <a:spcBef>
                <a:spcPct val="0"/>
              </a:spcBef>
              <a:defRPr sz="1000"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3075" y="0"/>
            <a:ext cx="2944600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46" tIns="0" rIns="19446" bIns="0" numCol="1" anchor="t" anchorCtr="0" compatLnSpc="1">
            <a:prstTxWarp prst="textNoShape">
              <a:avLst/>
            </a:prstTxWarp>
          </a:bodyPr>
          <a:lstStyle>
            <a:lvl1pPr algn="r" defTabSz="933444" eaLnBrk="0" hangingPunct="0">
              <a:spcBef>
                <a:spcPct val="0"/>
              </a:spcBef>
              <a:defRPr sz="1000"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46125" y="750888"/>
            <a:ext cx="5305425" cy="37099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887" y="4714317"/>
            <a:ext cx="4983903" cy="4469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987" tIns="46993" rIns="93987" bIns="469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431814"/>
            <a:ext cx="2944600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46" tIns="0" rIns="19446" bIns="0" numCol="1" anchor="b" anchorCtr="0" compatLnSpc="1">
            <a:prstTxWarp prst="textNoShape">
              <a:avLst/>
            </a:prstTxWarp>
          </a:bodyPr>
          <a:lstStyle>
            <a:lvl1pPr algn="l" defTabSz="933444" eaLnBrk="0" hangingPunct="0">
              <a:spcBef>
                <a:spcPct val="0"/>
              </a:spcBef>
              <a:defRPr sz="1000" b="0" i="1">
                <a:latin typeface="Times New Roman" pitchFamily="18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3075" y="9431814"/>
            <a:ext cx="2944600" cy="496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446" tIns="0" rIns="19446" bIns="0" numCol="1" anchor="b" anchorCtr="0" compatLnSpc="1">
            <a:prstTxWarp prst="textNoShape">
              <a:avLst/>
            </a:prstTxWarp>
          </a:bodyPr>
          <a:lstStyle>
            <a:lvl1pPr algn="r" defTabSz="933261" eaLnBrk="0" hangingPunct="0">
              <a:defRPr sz="1000" b="0" i="1"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fld id="{2F6AA542-1BEB-429B-B120-4C7A998E884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7381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ＭＳ Ｐゴシック" charset="0"/>
        <a:cs typeface="Arial" charset="0"/>
      </a:defRPr>
    </a:lvl1pPr>
    <a:lvl2pPr marL="457126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2pPr>
    <a:lvl3pPr marL="914251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3pPr>
    <a:lvl4pPr marL="1371377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4pPr>
    <a:lvl5pPr marL="1828502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Arial" charset="0"/>
        <a:cs typeface="Arial" charset="0"/>
      </a:defRPr>
    </a:lvl5pPr>
    <a:lvl6pPr marL="2285628" algn="l" defTabSz="9142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54" algn="l" defTabSz="9142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79" algn="l" defTabSz="9142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05" algn="l" defTabSz="914251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73829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Negatives were Twitter * Market Cap, Transaction volume * Trading Volume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7948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0765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667434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An application program interface (API) is a piece of software code that allows two software programs to communicate with each other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</a:rPr>
              <a:t>APIs connect business processes, services, content and data to customers, staff and developers in an easy and secure way making it possible to easily connect differing sources of data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GB" sz="12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</a:rPr>
              <a:t>External APIs improve connectivity to the world, while internal APIs enable the enterprise to operate more efficiently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44546A"/>
              </a:buClr>
            </a:pPr>
            <a:r>
              <a:rPr lang="en-GB" sz="1200" dirty="0">
                <a:solidFill>
                  <a:srgbClr val="000000"/>
                </a:solidFill>
              </a:rPr>
              <a:t>They are the digital glue in the digital value chain, powering mobile and web apps, connecting disparate systems, and enabling innovation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5748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An application program interface (API) is a piece of software code that allows two software programs to communicate with each other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</a:rPr>
              <a:t>APIs connect business processes, services, content and data to customers, staff and developers in an easy and secure way making it possible to easily connect differing sources of data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GB" sz="12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</a:rPr>
              <a:t>External APIs improve connectivity to the world, while internal APIs enable the enterprise to operate more efficiently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44546A"/>
              </a:buClr>
            </a:pPr>
            <a:r>
              <a:rPr lang="en-GB" sz="1200" dirty="0">
                <a:solidFill>
                  <a:srgbClr val="000000"/>
                </a:solidFill>
              </a:rPr>
              <a:t>They are the digital glue in the digital value chain, powering mobile and web apps, connecting disparate systems, and enabling innovation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299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An application program interface (API) is a piece of software code that allows two software programs to communicate with each other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</a:rPr>
              <a:t>APIs connect business processes, services, content and data to customers, staff and developers in an easy and secure way making it possible to easily connect differing sources of data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GB" sz="12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</a:rPr>
              <a:t>External APIs improve connectivity to the world, while internal APIs enable the enterprise to operate more efficiently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44546A"/>
              </a:buClr>
            </a:pPr>
            <a:r>
              <a:rPr lang="en-GB" sz="1200" dirty="0">
                <a:solidFill>
                  <a:srgbClr val="000000"/>
                </a:solidFill>
              </a:rPr>
              <a:t>They are the digital glue in the digital value chain, powering mobile and web apps, connecting disparate systems, and enabling innovation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896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An application program interface (API) is a piece of software code that allows two software programs to communicate with each other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</a:rPr>
              <a:t>APIs connect business processes, services, content and data to customers, staff and developers in an easy and secure way making it possible to easily connect differing sources of data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endParaRPr lang="en-GB" sz="12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200" dirty="0">
                <a:solidFill>
                  <a:srgbClr val="000000"/>
                </a:solidFill>
              </a:rPr>
              <a:t>External APIs improve connectivity to the world, while internal APIs enable the enterprise to operate more efficiently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Clr>
                <a:srgbClr val="44546A"/>
              </a:buClr>
            </a:pPr>
            <a:r>
              <a:rPr lang="en-GB" sz="1200" dirty="0">
                <a:solidFill>
                  <a:srgbClr val="000000"/>
                </a:solidFill>
              </a:rPr>
              <a:t>They are the digital glue in the digital value chain, powering mobile and web apps, connecting disparate systems, and enabling innovation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14698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</a:t>
            </a:r>
            <a:r>
              <a:rPr lang="en-US" baseline="0" dirty="0"/>
              <a:t> Traffic / Competitor assumes that Foot Traffic is spread equally</a:t>
            </a:r>
          </a:p>
          <a:p>
            <a:r>
              <a:rPr lang="en-US" baseline="0" dirty="0"/>
              <a:t>What I’ll do next, is tackle this assumption.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66418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PH" sz="1200" dirty="0">
                <a:latin typeface="Calibri" panose="020F0502020204030204" pitchFamily="34" charset="0"/>
                <a:cs typeface="Calibri" panose="020F0502020204030204" pitchFamily="34" charset="0"/>
              </a:rPr>
              <a:t>Make it few words, more</a:t>
            </a:r>
            <a:r>
              <a:rPr lang="en-PH" sz="1200" baseline="0" dirty="0">
                <a:latin typeface="Calibri" panose="020F0502020204030204" pitchFamily="34" charset="0"/>
                <a:cs typeface="Calibri" panose="020F0502020204030204" pitchFamily="34" charset="0"/>
              </a:rPr>
              <a:t> pictures</a:t>
            </a:r>
            <a:endParaRPr lang="en-GB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1749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 to zoom</a:t>
            </a:r>
            <a:r>
              <a:rPr lang="en-US" baseline="0" dirty="0"/>
              <a:t> through this slide. Repeat ourselves less</a:t>
            </a:r>
          </a:p>
          <a:p>
            <a:r>
              <a:rPr lang="en-US" baseline="0" dirty="0"/>
              <a:t>Cut half the intro.</a:t>
            </a:r>
          </a:p>
          <a:p>
            <a:endParaRPr lang="en-US" baseline="0" dirty="0"/>
          </a:p>
          <a:p>
            <a:r>
              <a:rPr lang="en-US" baseline="0" dirty="0"/>
              <a:t>Use images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9754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PH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en-PH" sz="120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Slide 3 + 4, but visually</a:t>
            </a:r>
            <a:endParaRPr lang="en-GB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30241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PH" sz="12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Combine</a:t>
            </a:r>
            <a:r>
              <a:rPr lang="en-PH" sz="1200" baseline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Slide 3 + 4, but visually</a:t>
            </a:r>
            <a:endParaRPr lang="en-GB" sz="1200" dirty="0">
              <a:solidFill>
                <a:srgbClr val="000000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85651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</a:t>
            </a:r>
            <a:r>
              <a:rPr lang="en-US" baseline="0" dirty="0"/>
              <a:t> Traffic / Competitor assumes that Foot Traffic is spread equally</a:t>
            </a:r>
          </a:p>
          <a:p>
            <a:r>
              <a:rPr lang="en-US" baseline="0" dirty="0"/>
              <a:t>What I’ll do next, is tackle this assumption.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30158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</a:t>
            </a:r>
            <a:r>
              <a:rPr lang="en-US" baseline="0" dirty="0"/>
              <a:t> Traffic / Competitor assumes that Foot Traffic is spread equally</a:t>
            </a:r>
          </a:p>
          <a:p>
            <a:r>
              <a:rPr lang="en-US" baseline="0" dirty="0"/>
              <a:t>What I’ll do next, is tackle this assumption.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4328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</a:t>
            </a:r>
            <a:r>
              <a:rPr lang="en-US" baseline="0" dirty="0"/>
              <a:t> Traffic / Competitor assumes that Foot Traffic is spread equally</a:t>
            </a:r>
          </a:p>
          <a:p>
            <a:r>
              <a:rPr lang="en-US" baseline="0" dirty="0"/>
              <a:t>What I’ll do next, is tackle this assumption.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190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Foot</a:t>
            </a:r>
            <a:r>
              <a:rPr lang="en-US" baseline="0" dirty="0"/>
              <a:t> Traffic / Competitor assumes that Foot Traffic is spread equally</a:t>
            </a:r>
          </a:p>
          <a:p>
            <a:r>
              <a:rPr lang="en-US" baseline="0" dirty="0"/>
              <a:t>What I’ll do next, is tackle this assumption.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6AA542-1BEB-429B-B120-4C7A998E8845}" type="slidenum">
              <a:rPr lang="en-GB" smtClean="0"/>
              <a:pPr>
                <a:defRPr/>
              </a:pPr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9150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jpe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lide title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12750" y="744563"/>
            <a:ext cx="954087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2743199" y="1304923"/>
            <a:ext cx="7210425" cy="5294376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411480" y="1304923"/>
            <a:ext cx="2021681" cy="5295901"/>
          </a:xfrm>
          <a:prstGeom prst="rect">
            <a:avLst/>
          </a:prstGeom>
        </p:spPr>
        <p:txBody>
          <a:bodyPr lIns="0" tIns="0" rIns="0" bIns="0"/>
          <a:lstStyle>
            <a:lvl1pPr>
              <a:defRPr sz="1000"/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128243600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Univers Next for HSBC Light" panose="020B040303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12750" y="744563"/>
            <a:ext cx="9540875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>
                <a:solidFill>
                  <a:schemeClr val="tx1"/>
                </a:solidFill>
                <a:latin typeface="Univers Next for HSBC Light" panose="020B0403030202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nivers Next for HSBC Light" panose="020B0403030202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11480" y="1304923"/>
            <a:ext cx="9534525" cy="5294376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Univers Next for HSBC Light" panose="020B0403030202020203" pitchFamily="34" charset="0"/>
              </a:defRPr>
            </a:lvl1pPr>
            <a:lvl2pPr>
              <a:defRPr>
                <a:latin typeface="Univers Next for HSBC Light" panose="020B0403030202020203" pitchFamily="34" charset="0"/>
              </a:defRPr>
            </a:lvl2pPr>
            <a:lvl3pPr>
              <a:defRPr>
                <a:latin typeface="Univers Next for HSBC Light" panose="020B0403030202020203" pitchFamily="34" charset="0"/>
              </a:defRPr>
            </a:lvl3pPr>
            <a:lvl4pPr>
              <a:defRPr>
                <a:latin typeface="Univers Next for HSBC Light" panose="020B0403030202020203" pitchFamily="34" charset="0"/>
              </a:defRPr>
            </a:lvl4pPr>
            <a:lvl5pPr>
              <a:defRPr>
                <a:latin typeface="Univers Next for HSBC Light" panose="020B040303020202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6258017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Univers Next for HSBC Light" panose="020B0403030202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12750" y="744566"/>
            <a:ext cx="954087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>
                <a:solidFill>
                  <a:schemeClr val="tx1"/>
                </a:solidFill>
                <a:latin typeface="Univers Next for HSBC Light" panose="020B0403030202020203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Univers Next for HSBC Light" panose="020B0403030202020203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809810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utoShape 3"/>
          <p:cNvSpPr>
            <a:spLocks noChangeAspect="1" noChangeArrowheads="1" noTextEdit="1"/>
          </p:cNvSpPr>
          <p:nvPr userDrawn="1"/>
        </p:nvSpPr>
        <p:spPr bwMode="auto">
          <a:xfrm>
            <a:off x="4027488" y="3019425"/>
            <a:ext cx="2314575" cy="121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2877016" y="2476497"/>
            <a:ext cx="4615518" cy="2298700"/>
            <a:chOff x="4433888" y="3424238"/>
            <a:chExt cx="809625" cy="403225"/>
          </a:xfrm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635501" y="3424238"/>
              <a:ext cx="404813" cy="403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040313" y="3424238"/>
              <a:ext cx="203200" cy="403225"/>
            </a:xfrm>
            <a:custGeom>
              <a:avLst/>
              <a:gdLst>
                <a:gd name="T0" fmla="*/ 128 w 128"/>
                <a:gd name="T1" fmla="*/ 127 h 254"/>
                <a:gd name="T2" fmla="*/ 0 w 128"/>
                <a:gd name="T3" fmla="*/ 0 h 254"/>
                <a:gd name="T4" fmla="*/ 0 w 128"/>
                <a:gd name="T5" fmla="*/ 254 h 254"/>
                <a:gd name="T6" fmla="*/ 128 w 128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8" h="254">
                  <a:moveTo>
                    <a:pt x="128" y="127"/>
                  </a:moveTo>
                  <a:lnTo>
                    <a:pt x="0" y="0"/>
                  </a:lnTo>
                  <a:lnTo>
                    <a:pt x="0" y="254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4635501" y="3424238"/>
              <a:ext cx="404813" cy="201613"/>
            </a:xfrm>
            <a:custGeom>
              <a:avLst/>
              <a:gdLst>
                <a:gd name="T0" fmla="*/ 128 w 255"/>
                <a:gd name="T1" fmla="*/ 127 h 127"/>
                <a:gd name="T2" fmla="*/ 255 w 255"/>
                <a:gd name="T3" fmla="*/ 0 h 127"/>
                <a:gd name="T4" fmla="*/ 0 w 255"/>
                <a:gd name="T5" fmla="*/ 0 h 127"/>
                <a:gd name="T6" fmla="*/ 128 w 255"/>
                <a:gd name="T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127"/>
                  </a:moveTo>
                  <a:lnTo>
                    <a:pt x="255" y="0"/>
                  </a:lnTo>
                  <a:lnTo>
                    <a:pt x="0" y="0"/>
                  </a:lnTo>
                  <a:lnTo>
                    <a:pt x="128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"/>
            <p:cNvSpPr>
              <a:spLocks/>
            </p:cNvSpPr>
            <p:nvPr userDrawn="1"/>
          </p:nvSpPr>
          <p:spPr bwMode="auto">
            <a:xfrm>
              <a:off x="4433888" y="3424238"/>
              <a:ext cx="201613" cy="403225"/>
            </a:xfrm>
            <a:custGeom>
              <a:avLst/>
              <a:gdLst>
                <a:gd name="T0" fmla="*/ 0 w 127"/>
                <a:gd name="T1" fmla="*/ 127 h 254"/>
                <a:gd name="T2" fmla="*/ 127 w 127"/>
                <a:gd name="T3" fmla="*/ 254 h 254"/>
                <a:gd name="T4" fmla="*/ 127 w 127"/>
                <a:gd name="T5" fmla="*/ 0 h 254"/>
                <a:gd name="T6" fmla="*/ 0 w 127"/>
                <a:gd name="T7" fmla="*/ 12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7" h="254">
                  <a:moveTo>
                    <a:pt x="0" y="127"/>
                  </a:moveTo>
                  <a:lnTo>
                    <a:pt x="127" y="254"/>
                  </a:lnTo>
                  <a:lnTo>
                    <a:pt x="127" y="0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4635501" y="3625850"/>
              <a:ext cx="404813" cy="201613"/>
            </a:xfrm>
            <a:custGeom>
              <a:avLst/>
              <a:gdLst>
                <a:gd name="T0" fmla="*/ 128 w 255"/>
                <a:gd name="T1" fmla="*/ 0 h 127"/>
                <a:gd name="T2" fmla="*/ 0 w 255"/>
                <a:gd name="T3" fmla="*/ 127 h 127"/>
                <a:gd name="T4" fmla="*/ 255 w 255"/>
                <a:gd name="T5" fmla="*/ 127 h 127"/>
                <a:gd name="T6" fmla="*/ 128 w 255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5" h="127">
                  <a:moveTo>
                    <a:pt x="128" y="0"/>
                  </a:moveTo>
                  <a:lnTo>
                    <a:pt x="0" y="127"/>
                  </a:lnTo>
                  <a:lnTo>
                    <a:pt x="255" y="127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DB00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ectangle 21"/>
          <p:cNvSpPr/>
          <p:nvPr userDrawn="1"/>
        </p:nvSpPr>
        <p:spPr bwMode="auto">
          <a:xfrm>
            <a:off x="5048250" y="6667500"/>
            <a:ext cx="257175" cy="238125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3652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5693"/>
            <a:ext cx="10369550" cy="7246008"/>
          </a:xfrm>
          <a:prstGeom prst="rect">
            <a:avLst/>
          </a:prstGeom>
        </p:spPr>
      </p:pic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Univers Next for HSBC Light" panose="020B0403030202020203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4" name="Co-branding logo" hidden="1"/>
          <p:cNvGrpSpPr/>
          <p:nvPr userDrawn="1"/>
        </p:nvGrpSpPr>
        <p:grpSpPr>
          <a:xfrm>
            <a:off x="2145470" y="6265712"/>
            <a:ext cx="1071243" cy="738413"/>
            <a:chOff x="2117251" y="6274418"/>
            <a:chExt cx="1071243" cy="738413"/>
          </a:xfrm>
        </p:grpSpPr>
        <p:cxnSp>
          <p:nvCxnSpPr>
            <p:cNvPr id="15" name="Straight Connector 14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5883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27" name="Date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9089" y="1781873"/>
            <a:ext cx="2286000" cy="18466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eaLnBrk="0" hangingPunct="0">
              <a:spcBef>
                <a:spcPct val="20000"/>
              </a:spcBef>
              <a:defRPr lang="en-US" sz="1200" b="1" kern="1200" dirty="0" smtClean="0">
                <a:solidFill>
                  <a:schemeClr val="accent2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26" name="Prepared by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9089" y="2130419"/>
            <a:ext cx="2286000" cy="18466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>
              <a:defRPr lang="en-US" sz="1200" b="1" kern="1200" dirty="0" smtClean="0">
                <a:solidFill>
                  <a:schemeClr val="accent2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25" name="Master subtitle"/>
          <p:cNvSpPr>
            <a:spLocks noGrp="1" noChangeArrowheads="1"/>
          </p:cNvSpPr>
          <p:nvPr userDrawn="1">
            <p:ph type="subTitle" sz="quarter" idx="1"/>
          </p:nvPr>
        </p:nvSpPr>
        <p:spPr>
          <a:xfrm>
            <a:off x="409088" y="939802"/>
            <a:ext cx="9537192" cy="4001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ClrTx/>
              <a:buFontTx/>
              <a:buNone/>
              <a:defRPr sz="2600" smtClean="0">
                <a:solidFill>
                  <a:schemeClr val="accent2"/>
                </a:solidFill>
                <a:latin typeface="Univers Next for HSBC Light" panose="020B0403030202020203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24" name="Master title"/>
          <p:cNvSpPr>
            <a:spLocks noGrp="1" noChangeArrowheads="1"/>
          </p:cNvSpPr>
          <p:nvPr userDrawn="1">
            <p:ph type="ctrTitle" sz="quarter"/>
          </p:nvPr>
        </p:nvSpPr>
        <p:spPr>
          <a:xfrm>
            <a:off x="409089" y="415436"/>
            <a:ext cx="9537192" cy="400110"/>
          </a:xfrm>
          <a:prstGeom prst="rect">
            <a:avLst/>
          </a:prstGeom>
        </p:spPr>
        <p:txBody>
          <a:bodyPr wrap="square" bIns="0">
            <a:noAutofit/>
          </a:bodyPr>
          <a:lstStyle>
            <a:lvl1pPr>
              <a:lnSpc>
                <a:spcPct val="100000"/>
              </a:lnSpc>
              <a:defRPr sz="2600" b="1" smtClean="0">
                <a:solidFill>
                  <a:schemeClr val="accent2"/>
                </a:solidFill>
                <a:latin typeface="Univers Next for HSBC Light" panose="020B0403030202020203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HSBC Masterbrand RGBB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2" name="HSBC Masterbrand RGBW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3" name="HSBC Masterbrand MonoB" hidden="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7" name="HSBC Masterbrand MonoW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305410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over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67455" cy="7244969"/>
          </a:xfrm>
          <a:prstGeom prst="rect">
            <a:avLst/>
          </a:prstGeom>
        </p:spPr>
      </p:pic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Univers Next for HSBC Light" panose="020B0403030202020203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4" name="Co-branding logo" hidden="1"/>
          <p:cNvGrpSpPr/>
          <p:nvPr userDrawn="1"/>
        </p:nvGrpSpPr>
        <p:grpSpPr>
          <a:xfrm>
            <a:off x="2145470" y="6265712"/>
            <a:ext cx="1071243" cy="738413"/>
            <a:chOff x="2117251" y="6274418"/>
            <a:chExt cx="1071243" cy="738413"/>
          </a:xfrm>
        </p:grpSpPr>
        <p:cxnSp>
          <p:nvCxnSpPr>
            <p:cNvPr id="15" name="Straight Connector 14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5883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27" name="Date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9089" y="1781873"/>
            <a:ext cx="2286000" cy="18466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eaLnBrk="0" hangingPunct="0">
              <a:spcBef>
                <a:spcPct val="20000"/>
              </a:spcBef>
              <a:defRPr lang="en-US" sz="1200" b="1" kern="1200" dirty="0" smtClean="0">
                <a:solidFill>
                  <a:schemeClr val="accent2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26" name="Prepared by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9089" y="2130419"/>
            <a:ext cx="2286000" cy="18466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>
              <a:defRPr lang="en-US" sz="1200" b="1" kern="1200" dirty="0" smtClean="0">
                <a:solidFill>
                  <a:schemeClr val="accent2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25" name="Master subtitle"/>
          <p:cNvSpPr>
            <a:spLocks noGrp="1" noChangeArrowheads="1"/>
          </p:cNvSpPr>
          <p:nvPr userDrawn="1">
            <p:ph type="subTitle" sz="quarter" idx="1"/>
          </p:nvPr>
        </p:nvSpPr>
        <p:spPr>
          <a:xfrm>
            <a:off x="409088" y="939802"/>
            <a:ext cx="9537192" cy="4001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ClrTx/>
              <a:buFontTx/>
              <a:buNone/>
              <a:defRPr sz="2600" smtClean="0">
                <a:solidFill>
                  <a:schemeClr val="accent2"/>
                </a:solidFill>
                <a:latin typeface="Univers Next for HSBC Light" panose="020B0403030202020203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24" name="Master title"/>
          <p:cNvSpPr>
            <a:spLocks noGrp="1" noChangeArrowheads="1"/>
          </p:cNvSpPr>
          <p:nvPr userDrawn="1">
            <p:ph type="ctrTitle" sz="quarter"/>
          </p:nvPr>
        </p:nvSpPr>
        <p:spPr>
          <a:xfrm>
            <a:off x="409089" y="415436"/>
            <a:ext cx="9537192" cy="400110"/>
          </a:xfrm>
          <a:prstGeom prst="rect">
            <a:avLst/>
          </a:prstGeom>
        </p:spPr>
        <p:txBody>
          <a:bodyPr wrap="square" bIns="0">
            <a:noAutofit/>
          </a:bodyPr>
          <a:lstStyle>
            <a:lvl1pPr>
              <a:lnSpc>
                <a:spcPct val="100000"/>
              </a:lnSpc>
              <a:defRPr sz="2600" b="1" smtClean="0">
                <a:solidFill>
                  <a:schemeClr val="accent2"/>
                </a:solidFill>
                <a:latin typeface="Univers Next for HSBC Light" panose="020B0403030202020203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HSBC Masterbrand RGBB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3" name="HSBC Masterbrand MonoB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7" name="HSBC Masterbrand MonoW" hidden="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94269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over Pag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latin typeface="Univers Next for HSBC Light" panose="020B0403030202020203" pitchFamily="34" charset="0"/>
              </a:defRPr>
            </a:lvl1pPr>
          </a:lstStyle>
          <a:p>
            <a:endParaRPr lang="en-US" dirty="0"/>
          </a:p>
        </p:txBody>
      </p:sp>
      <p:grpSp>
        <p:nvGrpSpPr>
          <p:cNvPr id="14" name="Co-branding logo" hidden="1"/>
          <p:cNvGrpSpPr/>
          <p:nvPr userDrawn="1"/>
        </p:nvGrpSpPr>
        <p:grpSpPr>
          <a:xfrm>
            <a:off x="2145470" y="6265712"/>
            <a:ext cx="1071243" cy="738413"/>
            <a:chOff x="2117251" y="6274418"/>
            <a:chExt cx="1071243" cy="738413"/>
          </a:xfrm>
        </p:grpSpPr>
        <p:cxnSp>
          <p:nvCxnSpPr>
            <p:cNvPr id="15" name="Straight Connector 14" hidden="1"/>
            <p:cNvCxnSpPr/>
            <p:nvPr userDrawn="1"/>
          </p:nvCxnSpPr>
          <p:spPr bwMode="auto">
            <a:xfrm flipH="1">
              <a:off x="2117251" y="6296568"/>
              <a:ext cx="1" cy="69411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6" name="Rectangle 15" hidden="1"/>
            <p:cNvSpPr/>
            <p:nvPr userDrawn="1"/>
          </p:nvSpPr>
          <p:spPr bwMode="auto">
            <a:xfrm>
              <a:off x="2192615" y="6274418"/>
              <a:ext cx="995879" cy="738413"/>
            </a:xfrm>
            <a:prstGeom prst="rect">
              <a:avLst/>
            </a:prstGeom>
            <a:solidFill>
              <a:schemeClr val="bg1">
                <a:alpha val="43922"/>
              </a:schemeClr>
            </a:solidFill>
            <a:ln w="6350" cap="flat" cmpd="sng" algn="ctr">
              <a:solidFill>
                <a:srgbClr val="FFFFFF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858838" rtl="0" eaLnBrk="0" fontAlgn="base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6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rPr>
                <a:t>CO-BRANDING LOGO</a:t>
              </a:r>
            </a:p>
          </p:txBody>
        </p:sp>
      </p:grpSp>
      <p:sp>
        <p:nvSpPr>
          <p:cNvPr id="27" name="Date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409089" y="1781873"/>
            <a:ext cx="2286000" cy="18466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eaLnBrk="0" hangingPunct="0">
              <a:spcBef>
                <a:spcPct val="20000"/>
              </a:spcBef>
              <a:defRPr lang="en-US" sz="1200" b="1" kern="1200" dirty="0" smtClean="0">
                <a:solidFill>
                  <a:schemeClr val="accent2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Date: XXXX</a:t>
            </a:r>
          </a:p>
        </p:txBody>
      </p:sp>
      <p:sp>
        <p:nvSpPr>
          <p:cNvPr id="26" name="Prepared by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409089" y="2130419"/>
            <a:ext cx="2286000" cy="18466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>
              <a:defRPr lang="en-US" sz="1200" b="1" kern="1200" dirty="0" smtClean="0">
                <a:solidFill>
                  <a:schemeClr val="accent2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pPr lvl="0" eaLnBrk="0" hangingPunct="0">
              <a:spcBef>
                <a:spcPct val="20000"/>
              </a:spcBef>
            </a:pPr>
            <a:r>
              <a:rPr lang="en-US" dirty="0"/>
              <a:t>Prepared by: XXXX</a:t>
            </a:r>
          </a:p>
        </p:txBody>
      </p:sp>
      <p:sp>
        <p:nvSpPr>
          <p:cNvPr id="25" name="Master subtitle"/>
          <p:cNvSpPr>
            <a:spLocks noGrp="1" noChangeArrowheads="1"/>
          </p:cNvSpPr>
          <p:nvPr userDrawn="1">
            <p:ph type="subTitle" sz="quarter" idx="1"/>
          </p:nvPr>
        </p:nvSpPr>
        <p:spPr>
          <a:xfrm>
            <a:off x="409088" y="939802"/>
            <a:ext cx="9537192" cy="4001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buClrTx/>
              <a:buFontTx/>
              <a:buNone/>
              <a:defRPr sz="2600" smtClean="0">
                <a:solidFill>
                  <a:schemeClr val="accent2"/>
                </a:solidFill>
                <a:latin typeface="Univers Next for HSBC Light" panose="020B0403030202020203" pitchFamily="34" charset="0"/>
              </a:defRPr>
            </a:lvl1pPr>
          </a:lstStyle>
          <a:p>
            <a:pPr lvl="0"/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24" name="Master title"/>
          <p:cNvSpPr>
            <a:spLocks noGrp="1" noChangeArrowheads="1"/>
          </p:cNvSpPr>
          <p:nvPr userDrawn="1">
            <p:ph type="ctrTitle" sz="quarter"/>
          </p:nvPr>
        </p:nvSpPr>
        <p:spPr>
          <a:xfrm>
            <a:off x="409089" y="415436"/>
            <a:ext cx="9537192" cy="400110"/>
          </a:xfrm>
          <a:prstGeom prst="rect">
            <a:avLst/>
          </a:prstGeom>
        </p:spPr>
        <p:txBody>
          <a:bodyPr wrap="square" bIns="0">
            <a:noAutofit/>
          </a:bodyPr>
          <a:lstStyle>
            <a:lvl1pPr>
              <a:lnSpc>
                <a:spcPct val="100000"/>
              </a:lnSpc>
              <a:defRPr sz="2600" b="1" smtClean="0">
                <a:solidFill>
                  <a:schemeClr val="accent2"/>
                </a:solidFill>
                <a:latin typeface="Univers Next for HSBC Light" panose="020B0403030202020203" pitchFamily="34" charset="0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en-GB" noProof="0" dirty="0"/>
          </a:p>
        </p:txBody>
      </p:sp>
      <p:pic>
        <p:nvPicPr>
          <p:cNvPr id="11" name="HSBC Masterbrand RGBB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2" name="HSBC Masterbrand RGBW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3" name="HSBC Masterbrand MonoB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7" name="HSBC Masterbrand MonoW" hidden="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" y="0"/>
            <a:ext cx="10894572" cy="725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423077"/>
      </p:ext>
    </p:extLst>
  </p:cSld>
  <p:clrMapOvr>
    <a:masterClrMapping/>
  </p:clrMapOvr>
  <p:hf sldNum="0" hd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0369550" cy="7251700"/>
          </a:xfrm>
          <a:prstGeom prst="rect">
            <a:avLst/>
          </a:prstGeom>
        </p:spPr>
      </p:pic>
      <p:sp>
        <p:nvSpPr>
          <p:cNvPr id="22" name="Master sub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9088" y="939802"/>
            <a:ext cx="9537192" cy="400110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lvl1pPr marL="0" indent="0">
              <a:buClrTx/>
              <a:buFontTx/>
              <a:buNone/>
              <a:defRPr lang="en-GB" sz="2600" b="1" baseline="0" noProof="0" dirty="0" smtClean="0">
                <a:solidFill>
                  <a:srgbClr val="FFFFFF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</a:lstStyle>
          <a:p>
            <a:pPr lvl="0" algn="l" defTabSz="116522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Univers Next for HSBC Light" panose="020B0403030202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"/>
          <p:cNvSpPr>
            <a:spLocks noChangeArrowheads="1"/>
          </p:cNvSpPr>
          <p:nvPr userDrawn="1"/>
        </p:nvSpPr>
        <p:spPr bwMode="gray">
          <a:xfrm>
            <a:off x="5099014" y="6710062"/>
            <a:ext cx="171522" cy="17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9017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1000" b="0" i="0" baseline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</a:rPr>
              <a:pPr algn="ctr" defTabSz="901700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1000" b="0" i="0" baseline="0" dirty="0">
              <a:solidFill>
                <a:schemeClr val="bg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13" name="HSBC Masterbrand RGBB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4" name="HSBC Masterbrand RGBW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5" name="HSBC Masterbrand MonoB" hidden="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6" name="HSBC Masterbrand MonoW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65445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69550" cy="7251700"/>
          </a:xfrm>
          <a:prstGeom prst="rect">
            <a:avLst/>
          </a:prstGeom>
        </p:spPr>
      </p:pic>
      <p:sp>
        <p:nvSpPr>
          <p:cNvPr id="22" name="Master sub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9088" y="939802"/>
            <a:ext cx="9537192" cy="400110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lvl1pPr>
              <a:defRPr lang="en-GB" sz="2600" b="1" noProof="0" dirty="0" smtClean="0">
                <a:solidFill>
                  <a:schemeClr val="bg1"/>
                </a:solidFill>
                <a:latin typeface="Univers Next for HSBC Light" panose="020B0403030202020203" pitchFamily="34" charset="0"/>
                <a:cs typeface="+mj-cs"/>
              </a:defRPr>
            </a:lvl1pPr>
          </a:lstStyle>
          <a:p>
            <a:pPr lvl="0" defTabSz="1165225">
              <a:lnSpc>
                <a:spcPct val="100000"/>
              </a:lnSpc>
              <a:spcBef>
                <a:spcPct val="0"/>
              </a:spcBef>
              <a:buClrTx/>
              <a:buFontTx/>
            </a:pPr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Univers Next for HSBC Light" panose="020B0403030202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"/>
          <p:cNvSpPr>
            <a:spLocks noChangeArrowheads="1"/>
          </p:cNvSpPr>
          <p:nvPr userDrawn="1"/>
        </p:nvSpPr>
        <p:spPr bwMode="gray">
          <a:xfrm>
            <a:off x="5099014" y="6710062"/>
            <a:ext cx="171522" cy="17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9017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1000" b="0" i="0" baseline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</a:rPr>
              <a:pPr algn="ctr" defTabSz="901700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1000" b="0" i="0" baseline="0" dirty="0">
              <a:solidFill>
                <a:schemeClr val="bg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13" name="HSBC Masterbrand RGBB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4" name="HSBC Masterbrand RGBW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5" name="HSBC Masterbrand MonoB" hidden="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6" name="HSBC Masterbrand MonoW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4955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69549" cy="7251700"/>
          </a:xfrm>
          <a:prstGeom prst="rect">
            <a:avLst/>
          </a:prstGeom>
        </p:spPr>
      </p:pic>
      <p:sp>
        <p:nvSpPr>
          <p:cNvPr id="22" name="Master sub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9088" y="939802"/>
            <a:ext cx="9537192" cy="400110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lvl1pPr>
              <a:defRPr lang="en-GB" sz="2600" b="1" noProof="0" dirty="0" smtClean="0">
                <a:solidFill>
                  <a:srgbClr val="FFFFFF"/>
                </a:solidFill>
                <a:latin typeface="Univers Next for HSBC Light" panose="020B0403030202020203" pitchFamily="34" charset="0"/>
                <a:cs typeface="+mj-cs"/>
              </a:defRPr>
            </a:lvl1pPr>
          </a:lstStyle>
          <a:p>
            <a:pPr lvl="0" defTabSz="1165225">
              <a:lnSpc>
                <a:spcPct val="100000"/>
              </a:lnSpc>
              <a:spcBef>
                <a:spcPct val="0"/>
              </a:spcBef>
              <a:buClrTx/>
              <a:buFontTx/>
            </a:pPr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latin typeface="Univers Next for HSBC Light" panose="020B0403030202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"/>
          <p:cNvSpPr>
            <a:spLocks noChangeArrowheads="1"/>
          </p:cNvSpPr>
          <p:nvPr userDrawn="1"/>
        </p:nvSpPr>
        <p:spPr bwMode="gray">
          <a:xfrm>
            <a:off x="5099014" y="6710062"/>
            <a:ext cx="171522" cy="17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9017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1000" b="0" i="0" baseline="0" smtClean="0">
                <a:solidFill>
                  <a:schemeClr val="bg1"/>
                </a:solidFill>
                <a:latin typeface="Univers Next for HSBC Light" panose="020B0403030202020203" pitchFamily="34" charset="0"/>
                <a:ea typeface="SimHei"/>
              </a:rPr>
              <a:pPr algn="ctr" defTabSz="901700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1000" b="0" i="0" baseline="0" dirty="0">
              <a:solidFill>
                <a:schemeClr val="bg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13" name="HSBC Masterbrand RGBB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4" name="HSBC Masterbrand RGBW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5" name="HSBC Masterbrand MonoB" hidden="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6" name="HSBC Masterbrand MonoW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07975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69550" cy="7251700"/>
          </a:xfrm>
          <a:prstGeom prst="rect">
            <a:avLst/>
          </a:prstGeom>
        </p:spPr>
      </p:pic>
      <p:sp>
        <p:nvSpPr>
          <p:cNvPr id="24" name="Master sub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9088" y="939802"/>
            <a:ext cx="9537192" cy="400110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lvl1pPr marL="0" indent="0">
              <a:buClrTx/>
              <a:buFontTx/>
              <a:buNone/>
              <a:defRPr lang="en-GB" sz="2600" b="1" baseline="0" noProof="0" dirty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</a:lstStyle>
          <a:p>
            <a:pPr lvl="0" algn="l" defTabSz="116522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rgbClr val="767676"/>
                </a:solidFill>
                <a:latin typeface="Univers Next for HSBC Light" panose="020B0403030202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"/>
          <p:cNvSpPr>
            <a:spLocks noChangeArrowheads="1"/>
          </p:cNvSpPr>
          <p:nvPr userDrawn="1"/>
        </p:nvSpPr>
        <p:spPr bwMode="gray">
          <a:xfrm>
            <a:off x="5099014" y="6710062"/>
            <a:ext cx="171522" cy="17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90170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1000" b="0" i="0" baseline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</a:rPr>
              <a:pPr algn="ctr" defTabSz="901700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1000" b="0" i="0" baseline="0" dirty="0">
              <a:solidFill>
                <a:schemeClr val="tx1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pic>
        <p:nvPicPr>
          <p:cNvPr id="13" name="HSBC Masterbrand RGBB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4" name="HSBC Masterbrand RGBW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5" name="HSBC Masterbrand MonoB" hidden="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6" name="HSBC Masterbrand MonoW" hidden="1"/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199036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69549" cy="7251700"/>
          </a:xfrm>
          <a:prstGeom prst="rect">
            <a:avLst/>
          </a:prstGeom>
        </p:spPr>
      </p:pic>
      <p:sp>
        <p:nvSpPr>
          <p:cNvPr id="22" name="Master subtitle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409088" y="939802"/>
            <a:ext cx="9537192" cy="400110"/>
          </a:xfrm>
          <a:prstGeom prst="rect">
            <a:avLst/>
          </a:prstGeom>
        </p:spPr>
        <p:txBody>
          <a:bodyPr wrap="square" lIns="0" tIns="0">
            <a:noAutofit/>
          </a:bodyPr>
          <a:lstStyle>
            <a:lvl1pPr marL="0" indent="0">
              <a:buClrTx/>
              <a:buFontTx/>
              <a:buNone/>
              <a:defRPr lang="en-GB" sz="2600" b="1" baseline="0" noProof="0" dirty="0" smtClean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</a:lstStyle>
          <a:p>
            <a:pPr lvl="0" algn="l" defTabSz="1165225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noProof="0" dirty="0"/>
              <a:t>Click to edit Master subtitle style</a:t>
            </a:r>
            <a:endParaRPr lang="en-GB" noProof="0" dirty="0"/>
          </a:p>
        </p:txBody>
      </p:sp>
      <p:pic>
        <p:nvPicPr>
          <p:cNvPr id="15" name="HSBC Masterbrand RGBW" hidden="1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6" name="HSBC Masterbrand MonoB" hidden="1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  <p:pic>
        <p:nvPicPr>
          <p:cNvPr id="17" name="HSBC Masterbrand MonoW" hidden="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018137"/>
            <a:ext cx="2346638" cy="123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237989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" name="Message line"/>
          <p:cNvSpPr>
            <a:spLocks noChangeShapeType="1"/>
          </p:cNvSpPr>
          <p:nvPr/>
        </p:nvSpPr>
        <p:spPr bwMode="gray">
          <a:xfrm>
            <a:off x="2592324" y="1321819"/>
            <a:ext cx="0" cy="5276088"/>
          </a:xfrm>
          <a:prstGeom prst="line">
            <a:avLst/>
          </a:prstGeom>
          <a:noFill/>
          <a:ln w="12700">
            <a:solidFill>
              <a:srgbClr val="76767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0"/>
            <a:endParaRPr lang="en-GB" altLang="zh-TW" baseline="0" dirty="0">
              <a:latin typeface="Arial" panose="020B0604020202020204" pitchFamily="34" charset="0"/>
              <a:ea typeface="SimHei"/>
            </a:endParaRPr>
          </a:p>
        </p:txBody>
      </p:sp>
      <p:sp>
        <p:nvSpPr>
          <p:cNvPr id="1420" name="Slide number"/>
          <p:cNvSpPr>
            <a:spLocks noChangeArrowheads="1"/>
          </p:cNvSpPr>
          <p:nvPr/>
        </p:nvSpPr>
        <p:spPr bwMode="gray">
          <a:xfrm>
            <a:off x="5099014" y="6710062"/>
            <a:ext cx="171522" cy="17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9017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fld id="{1CF9EA00-886D-43B8-A53F-CB3B22E97C6F}" type="slidenum">
              <a:rPr lang="en-GB" altLang="zh-TW" sz="1000" b="0" i="0" baseline="0" smtClean="0">
                <a:solidFill>
                  <a:schemeClr val="tx1"/>
                </a:solidFill>
                <a:latin typeface="Arial" panose="020B0604020202020204" pitchFamily="34" charset="0"/>
                <a:ea typeface="SimHei"/>
              </a:rPr>
              <a:pPr algn="ctr" defTabSz="901700" eaLnBrk="0" fontAlgn="base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GB" altLang="zh-TW" sz="1000" b="0" i="0" baseline="0" dirty="0">
              <a:solidFill>
                <a:schemeClr val="tx1"/>
              </a:solidFill>
              <a:latin typeface="Arial" panose="020B0604020202020204" pitchFamily="34" charset="0"/>
              <a:ea typeface="SimHei"/>
            </a:endParaRPr>
          </a:p>
        </p:txBody>
      </p:sp>
      <p:sp>
        <p:nvSpPr>
          <p:cNvPr id="2249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412750" y="415436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 altLang="zh-TW" dirty="0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 bwMode="gray">
          <a:xfrm>
            <a:off x="7638825" y="6710140"/>
            <a:ext cx="2314800" cy="173736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smtClean="0">
                <a:solidFill>
                  <a:srgbClr val="D7D8D6"/>
                </a:solidFill>
                <a:latin typeface="Arial" panose="020B0604020202020204" pitchFamily="34" charset="0"/>
                <a:ea typeface="SimHei"/>
                <a:cs typeface="Arial" charset="0"/>
              </a:defRPr>
            </a:lvl1pPr>
          </a:lstStyle>
          <a:p>
            <a:endParaRPr lang="en-GB" dirty="0"/>
          </a:p>
        </p:txBody>
      </p:sp>
      <p:grpSp>
        <p:nvGrpSpPr>
          <p:cNvPr id="14" name="Background grid" hidden="1"/>
          <p:cNvGrpSpPr/>
          <p:nvPr userDrawn="1"/>
        </p:nvGrpSpPr>
        <p:grpSpPr>
          <a:xfrm>
            <a:off x="419100" y="439737"/>
            <a:ext cx="9537699" cy="6161088"/>
            <a:chOff x="419100" y="439737"/>
            <a:chExt cx="9537699" cy="6161088"/>
          </a:xfrm>
        </p:grpSpPr>
        <p:sp>
          <p:nvSpPr>
            <p:cNvPr id="15" name="Rectangle 208" hidden="1"/>
            <p:cNvSpPr>
              <a:spLocks noChangeArrowheads="1"/>
            </p:cNvSpPr>
            <p:nvPr userDrawn="1"/>
          </p:nvSpPr>
          <p:spPr bwMode="auto">
            <a:xfrm>
              <a:off x="419100" y="1333501"/>
              <a:ext cx="2022347" cy="5267324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0">
                <a:defRPr/>
              </a:pPr>
              <a:endParaRPr lang="en-GB" altLang="en-US" dirty="0">
                <a:latin typeface="Arial" panose="020B0604020202020204" pitchFamily="34" charset="0"/>
              </a:endParaRPr>
            </a:p>
          </p:txBody>
        </p:sp>
        <p:grpSp>
          <p:nvGrpSpPr>
            <p:cNvPr id="16" name="Group 15" hidden="1"/>
            <p:cNvGrpSpPr/>
            <p:nvPr userDrawn="1"/>
          </p:nvGrpSpPr>
          <p:grpSpPr>
            <a:xfrm>
              <a:off x="2743200" y="1333501"/>
              <a:ext cx="7208708" cy="5267324"/>
              <a:chOff x="2743200" y="1333501"/>
              <a:chExt cx="7208708" cy="5267324"/>
            </a:xfrm>
          </p:grpSpPr>
          <p:sp>
            <p:nvSpPr>
              <p:cNvPr id="26" name="Rectangle 204" hidden="1"/>
              <p:cNvSpPr>
                <a:spLocks noChangeArrowheads="1"/>
              </p:cNvSpPr>
              <p:nvPr userDrawn="1"/>
            </p:nvSpPr>
            <p:spPr bwMode="auto">
              <a:xfrm>
                <a:off x="2743200" y="1333501"/>
                <a:ext cx="3509454" cy="2543555"/>
              </a:xfrm>
              <a:prstGeom prst="rect">
                <a:avLst/>
              </a:prstGeom>
              <a:noFill/>
              <a:ln w="6350" algn="ctr">
                <a:solidFill>
                  <a:srgbClr val="A5A6A9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0">
                  <a:defRPr/>
                </a:pPr>
                <a:endParaRPr lang="en-GB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7" name="Rectangle 206" hidden="1"/>
              <p:cNvSpPr>
                <a:spLocks noChangeArrowheads="1"/>
              </p:cNvSpPr>
              <p:nvPr userDrawn="1"/>
            </p:nvSpPr>
            <p:spPr bwMode="auto">
              <a:xfrm>
                <a:off x="2743200" y="4059936"/>
                <a:ext cx="3509454" cy="2540889"/>
              </a:xfrm>
              <a:prstGeom prst="rect">
                <a:avLst/>
              </a:prstGeom>
              <a:noFill/>
              <a:ln w="6350" algn="ctr">
                <a:solidFill>
                  <a:srgbClr val="A5A6A9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0">
                  <a:defRPr/>
                </a:pPr>
                <a:endParaRPr lang="en-GB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8" name="Rectangle 223" hidden="1"/>
              <p:cNvSpPr>
                <a:spLocks noChangeArrowheads="1"/>
              </p:cNvSpPr>
              <p:nvPr userDrawn="1"/>
            </p:nvSpPr>
            <p:spPr bwMode="auto">
              <a:xfrm>
                <a:off x="6435533" y="1333501"/>
                <a:ext cx="3516375" cy="2543555"/>
              </a:xfrm>
              <a:prstGeom prst="rect">
                <a:avLst/>
              </a:prstGeom>
              <a:noFill/>
              <a:ln w="6350" algn="ctr">
                <a:solidFill>
                  <a:srgbClr val="A5A6A9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0">
                  <a:defRPr/>
                </a:pPr>
                <a:endParaRPr lang="en-GB" altLang="en-US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29" name="Rectangle 224" hidden="1"/>
              <p:cNvSpPr>
                <a:spLocks noChangeArrowheads="1"/>
              </p:cNvSpPr>
              <p:nvPr userDrawn="1"/>
            </p:nvSpPr>
            <p:spPr bwMode="auto">
              <a:xfrm>
                <a:off x="6435533" y="4059936"/>
                <a:ext cx="3516375" cy="2540889"/>
              </a:xfrm>
              <a:prstGeom prst="rect">
                <a:avLst/>
              </a:prstGeom>
              <a:noFill/>
              <a:ln w="6350" algn="ctr">
                <a:solidFill>
                  <a:srgbClr val="A5A6A9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1pPr>
                <a:lvl2pPr marL="742950" indent="-28575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2pPr>
                <a:lvl3pPr marL="11430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3pPr>
                <a:lvl4pPr marL="16002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4pPr>
                <a:lvl5pPr marL="2057400" indent="-228600"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b="1">
                    <a:solidFill>
                      <a:schemeClr val="tx1"/>
                    </a:solidFill>
                    <a:latin typeface="Arial" pitchFamily="34" charset="0"/>
                    <a:cs typeface="Arial" pitchFamily="34" charset="0"/>
                  </a:defRPr>
                </a:lvl9pPr>
              </a:lstStyle>
              <a:p>
                <a:pPr eaLnBrk="0">
                  <a:defRPr/>
                </a:pPr>
                <a:endParaRPr lang="en-GB" altLang="en-US" dirty="0">
                  <a:latin typeface="Arial" panose="020B0604020202020204" pitchFamily="34" charset="0"/>
                </a:endParaRPr>
              </a:p>
            </p:txBody>
          </p:sp>
        </p:grpSp>
        <p:sp>
          <p:nvSpPr>
            <p:cNvPr id="25" name="Rectangle 446" hidden="1"/>
            <p:cNvSpPr>
              <a:spLocks noChangeArrowheads="1"/>
            </p:cNvSpPr>
            <p:nvPr/>
          </p:nvSpPr>
          <p:spPr bwMode="auto">
            <a:xfrm>
              <a:off x="8805991" y="439737"/>
              <a:ext cx="1150808" cy="576263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321" tIns="45162" rIns="90321" bIns="45162" anchor="ctr"/>
            <a:lstStyle>
              <a:lvl1pPr defTabSz="9017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017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017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017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017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defTabSz="9017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defTabSz="9017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defTabSz="9017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defTabSz="9017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0">
                <a:lnSpc>
                  <a:spcPts val="700"/>
                </a:lnSpc>
                <a:defRPr/>
              </a:pPr>
              <a:r>
                <a:rPr lang="en-GB" altLang="en-US" sz="800" b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</a:rPr>
                <a:t>Third party logo</a:t>
              </a:r>
            </a:p>
          </p:txBody>
        </p:sp>
      </p:grpSp>
      <p:sp>
        <p:nvSpPr>
          <p:cNvPr id="2" name="MSIPCMContentMarking" descr="{&quot;HashCode&quot;:-1643263796,&quot;Placement&quot;:&quot;Footer&quot;,&quot;Top&quot;:550.343,&quot;Left&quot;:756.537964,&quot;SlideWidth&quot;:816,&quot;SlideHeight&quot;:571}"/>
          <p:cNvSpPr txBox="1"/>
          <p:nvPr userDrawn="1"/>
        </p:nvSpPr>
        <p:spPr>
          <a:xfrm>
            <a:off x="9608032" y="6989356"/>
            <a:ext cx="76151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sz="1000">
                <a:solidFill>
                  <a:srgbClr val="FF0000"/>
                </a:solidFill>
                <a:latin typeface="Calibri" panose="020F0502020204030204" pitchFamily="34" charset="0"/>
              </a:rPr>
              <a:t>|PUBLIC|</a:t>
            </a:r>
          </a:p>
        </p:txBody>
      </p:sp>
    </p:spTree>
    <p:extLst>
      <p:ext uri="{BB962C8B-B14F-4D97-AF65-F5344CB8AC3E}">
        <p14:creationId xmlns:p14="http://schemas.microsoft.com/office/powerpoint/2010/main" val="3297189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80" r:id="rId1"/>
  </p:sldLayoutIdLst>
  <p:hf sldNum="0" hdr="0" dt="0"/>
  <p:txStyles>
    <p:titleStyle>
      <a:lvl1pPr algn="l" defTabSz="1165225" rtl="0" eaLnBrk="0" fontAlgn="base" hangingPunct="1">
        <a:lnSpc>
          <a:spcPct val="90000"/>
        </a:lnSpc>
        <a:spcBef>
          <a:spcPct val="0"/>
        </a:spcBef>
        <a:spcAft>
          <a:spcPct val="0"/>
        </a:spcAft>
        <a:defRPr sz="1800" b="1" baseline="0">
          <a:solidFill>
            <a:schemeClr val="tx1"/>
          </a:solidFill>
          <a:latin typeface="Arial" panose="020B0604020202020204" pitchFamily="34" charset="0"/>
          <a:ea typeface="SimHei"/>
          <a:cs typeface="Arial" charset="0"/>
        </a:defRPr>
      </a:lvl1pPr>
      <a:lvl2pPr algn="l" defTabSz="11652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charset="0"/>
          <a:cs typeface="Arial" charset="0"/>
        </a:defRPr>
      </a:lvl2pPr>
      <a:lvl3pPr algn="l" defTabSz="11652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charset="0"/>
          <a:cs typeface="Arial" charset="0"/>
        </a:defRPr>
      </a:lvl3pPr>
      <a:lvl4pPr algn="l" defTabSz="11652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charset="0"/>
          <a:cs typeface="Arial" charset="0"/>
        </a:defRPr>
      </a:lvl4pPr>
      <a:lvl5pPr algn="l" defTabSz="1165225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charset="0"/>
          <a:cs typeface="Arial" charset="0"/>
        </a:defRPr>
      </a:lvl5pPr>
      <a:lvl6pPr marL="457200" algn="l" defTabSz="1109663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6pPr>
      <a:lvl7pPr marL="914400" algn="l" defTabSz="1109663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7pPr>
      <a:lvl8pPr marL="1371600" algn="l" defTabSz="1109663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8pPr>
      <a:lvl9pPr marL="1828800" algn="l" defTabSz="1109663" rtl="0" eaLnBrk="1" fontAlgn="base" hangingPunct="1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</a:defRPr>
      </a:lvl9pPr>
    </p:titleStyle>
    <p:bodyStyle>
      <a:lvl1pPr marL="0" marR="0" indent="0" algn="l" defTabSz="901700" rtl="0" eaLnBrk="1" fontAlgn="base" latinLnBrk="0" hangingPunct="1">
        <a:lnSpc>
          <a:spcPct val="100000"/>
        </a:lnSpc>
        <a:spcBef>
          <a:spcPts val="200"/>
        </a:spcBef>
        <a:spcAft>
          <a:spcPct val="0"/>
        </a:spcAft>
        <a:buClr>
          <a:schemeClr val="tx2"/>
        </a:buClr>
        <a:buSzTx/>
        <a:buFont typeface="Symbol" pitchFamily="18" charset="2"/>
        <a:buNone/>
        <a:tabLst/>
        <a:defRPr lang="en-US" altLang="zh-TW" sz="1400" baseline="0" smtClean="0">
          <a:solidFill>
            <a:schemeClr val="tx1"/>
          </a:solidFill>
          <a:latin typeface="+mn-lt"/>
          <a:ea typeface="SimHei"/>
          <a:cs typeface="+mn-cs"/>
        </a:defRPr>
      </a:lvl1pPr>
      <a:lvl2pPr marL="228600" indent="-228600" algn="l" defTabSz="901700" rtl="0" eaLnBrk="1" fontAlgn="base" hangingPunct="1">
        <a:lnSpc>
          <a:spcPct val="100000"/>
        </a:lnSpc>
        <a:spcBef>
          <a:spcPts val="200"/>
        </a:spcBef>
        <a:spcAft>
          <a:spcPct val="0"/>
        </a:spcAft>
        <a:buClr>
          <a:srgbClr val="DB0011"/>
        </a:buClr>
        <a:buSzPct val="90000"/>
        <a:buFont typeface="Wingdings" panose="05000000000000000000" pitchFamily="2" charset="2"/>
        <a:buChar char=""/>
        <a:defRPr lang="en-US" altLang="zh-TW" sz="1400" baseline="0" smtClean="0">
          <a:solidFill>
            <a:schemeClr val="tx1"/>
          </a:solidFill>
          <a:latin typeface="+mn-lt"/>
          <a:ea typeface="SimHei"/>
          <a:cs typeface="+mn-cs"/>
        </a:defRPr>
      </a:lvl2pPr>
      <a:lvl3pPr marL="457200" indent="-228600" algn="l" defTabSz="901700" rtl="0" eaLnBrk="1" fontAlgn="base" hangingPunct="1">
        <a:lnSpc>
          <a:spcPct val="100000"/>
        </a:lnSpc>
        <a:spcBef>
          <a:spcPts val="200"/>
        </a:spcBef>
        <a:spcAft>
          <a:spcPct val="0"/>
        </a:spcAft>
        <a:buClr>
          <a:srgbClr val="DB0011"/>
        </a:buClr>
        <a:buFont typeface="Wingdings 2" panose="05020102010507070707" pitchFamily="18" charset="2"/>
        <a:buChar char=""/>
        <a:defRPr lang="en-US" altLang="zh-TW" sz="1200" baseline="0" smtClean="0">
          <a:solidFill>
            <a:schemeClr val="tx1"/>
          </a:solidFill>
          <a:latin typeface="+mn-lt"/>
          <a:ea typeface="SimHei"/>
          <a:cs typeface="+mn-cs"/>
        </a:defRPr>
      </a:lvl3pPr>
      <a:lvl4pPr marL="685800" indent="-228600" algn="l" defTabSz="901700" rtl="0" eaLnBrk="1" fontAlgn="base" hangingPunct="1">
        <a:lnSpc>
          <a:spcPct val="100000"/>
        </a:lnSpc>
        <a:spcBef>
          <a:spcPts val="200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US" altLang="zh-TW" sz="1000" baseline="0" smtClean="0">
          <a:solidFill>
            <a:schemeClr val="tx1"/>
          </a:solidFill>
          <a:latin typeface="+mn-lt"/>
          <a:ea typeface="SimHei"/>
          <a:cs typeface="+mn-cs"/>
        </a:defRPr>
      </a:lvl4pPr>
      <a:lvl5pPr marL="914400" indent="-228600" algn="l" defTabSz="901700" rtl="0" eaLnBrk="1" fontAlgn="base" hangingPunct="1">
        <a:lnSpc>
          <a:spcPct val="100000"/>
        </a:lnSpc>
        <a:spcBef>
          <a:spcPts val="200"/>
        </a:spcBef>
        <a:spcAft>
          <a:spcPct val="0"/>
        </a:spcAft>
        <a:buClr>
          <a:srgbClr val="DB0011"/>
        </a:buClr>
        <a:buFont typeface="Helvetica Neue for HSBC Lt" panose="020B0404020202020204" pitchFamily="34" charset="0"/>
        <a:buChar char="–"/>
        <a:defRPr lang="en-GB" altLang="zh-TW" sz="900" dirty="0">
          <a:solidFill>
            <a:schemeClr val="tx1"/>
          </a:solidFill>
          <a:latin typeface="+mn-lt"/>
          <a:ea typeface="SimHei"/>
          <a:cs typeface="+mn-cs"/>
        </a:defRPr>
      </a:lvl5pPr>
      <a:lvl6pPr marL="1544638" indent="-212725" algn="l" defTabSz="110966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6pPr>
      <a:lvl7pPr marL="2001838" indent="-212725" algn="l" defTabSz="110966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7pPr>
      <a:lvl8pPr marL="2459038" indent="-212725" algn="l" defTabSz="110966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8pPr>
      <a:lvl9pPr marL="2916238" indent="-212725" algn="l" defTabSz="1109663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"/>
          <p:cNvSpPr>
            <a:spLocks noChangeArrowheads="1"/>
          </p:cNvSpPr>
          <p:nvPr/>
        </p:nvSpPr>
        <p:spPr bwMode="gray">
          <a:xfrm>
            <a:off x="9436510" y="7033660"/>
            <a:ext cx="171522" cy="173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noAutofit/>
          </a:bodyPr>
          <a:lstStyle/>
          <a:p>
            <a:pPr algn="ctr" defTabSz="901700" eaLnBrk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GB" altLang="zh-TW" sz="1000" b="0" i="0" baseline="0" dirty="0">
              <a:solidFill>
                <a:srgbClr val="252525"/>
              </a:solidFill>
              <a:latin typeface="Univers Next for HSBC Light" panose="020B0403030202020203" pitchFamily="34" charset="0"/>
              <a:ea typeface="SimHei"/>
            </a:endParaRPr>
          </a:p>
        </p:txBody>
      </p:sp>
      <p:sp>
        <p:nvSpPr>
          <p:cNvPr id="26" name="Slide title"/>
          <p:cNvSpPr>
            <a:spLocks noGrp="1" noChangeArrowheads="1"/>
          </p:cNvSpPr>
          <p:nvPr>
            <p:ph type="title"/>
          </p:nvPr>
        </p:nvSpPr>
        <p:spPr bwMode="gray">
          <a:xfrm>
            <a:off x="412749" y="415436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GB" altLang="zh-TW" dirty="0"/>
              <a:t>Click to edit Master title style</a:t>
            </a:r>
          </a:p>
        </p:txBody>
      </p:sp>
      <p:sp>
        <p:nvSpPr>
          <p:cNvPr id="28" name="Footer Placeholder 2"/>
          <p:cNvSpPr>
            <a:spLocks noGrp="1"/>
          </p:cNvSpPr>
          <p:nvPr>
            <p:ph type="ftr" sz="quarter" idx="3"/>
          </p:nvPr>
        </p:nvSpPr>
        <p:spPr bwMode="gray">
          <a:xfrm>
            <a:off x="7638825" y="6712330"/>
            <a:ext cx="2314800" cy="1692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rtlCol="0" anchor="ctr">
            <a:noAutofit/>
          </a:bodyPr>
          <a:lstStyle>
            <a:lvl1pPr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GB" altLang="zh-TW" sz="1000" b="0" i="0" kern="1200" smtClean="0">
                <a:solidFill>
                  <a:srgbClr val="D7D8D6"/>
                </a:solidFill>
                <a:latin typeface="Univers Next for HSBC Light" panose="020B0403030202020203" pitchFamily="34" charset="0"/>
                <a:ea typeface="SimHei"/>
                <a:cs typeface="Arial" charset="0"/>
              </a:defRPr>
            </a:lvl1pPr>
          </a:lstStyle>
          <a:p>
            <a:endParaRPr lang="en-US" dirty="0"/>
          </a:p>
        </p:txBody>
      </p:sp>
      <p:grpSp>
        <p:nvGrpSpPr>
          <p:cNvPr id="11" name="Background grid" hidden="1"/>
          <p:cNvGrpSpPr/>
          <p:nvPr userDrawn="1"/>
        </p:nvGrpSpPr>
        <p:grpSpPr bwMode="gray">
          <a:xfrm>
            <a:off x="419101" y="439737"/>
            <a:ext cx="9537698" cy="6161088"/>
            <a:chOff x="419101" y="439737"/>
            <a:chExt cx="9537698" cy="6161088"/>
          </a:xfrm>
        </p:grpSpPr>
        <p:sp>
          <p:nvSpPr>
            <p:cNvPr id="12" name="Rectangle 446" hidden="1"/>
            <p:cNvSpPr>
              <a:spLocks noChangeArrowheads="1"/>
            </p:cNvSpPr>
            <p:nvPr/>
          </p:nvSpPr>
          <p:spPr bwMode="gray">
            <a:xfrm>
              <a:off x="8805991" y="439737"/>
              <a:ext cx="1150808" cy="576263"/>
            </a:xfrm>
            <a:prstGeom prst="rect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0321" tIns="45162" rIns="90321" bIns="45162" anchor="ctr"/>
            <a:lstStyle>
              <a:lvl1pPr defTabSz="9017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 defTabSz="9017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 defTabSz="9017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 defTabSz="9017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 defTabSz="9017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defTabSz="9017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defTabSz="9017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defTabSz="9017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defTabSz="901700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0">
                <a:lnSpc>
                  <a:spcPts val="700"/>
                </a:lnSpc>
                <a:defRPr/>
              </a:pPr>
              <a:r>
                <a:rPr lang="en-GB" altLang="en-US" sz="800" b="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</a:rPr>
                <a:t>Third party logo</a:t>
              </a:r>
            </a:p>
          </p:txBody>
        </p:sp>
        <p:sp>
          <p:nvSpPr>
            <p:cNvPr id="13" name="Rectangle 204" hidden="1"/>
            <p:cNvSpPr>
              <a:spLocks noChangeArrowheads="1"/>
            </p:cNvSpPr>
            <p:nvPr userDrawn="1"/>
          </p:nvSpPr>
          <p:spPr bwMode="gray">
            <a:xfrm>
              <a:off x="419101" y="1333501"/>
              <a:ext cx="4673509" cy="2543555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0">
                <a:defRPr/>
              </a:pPr>
              <a:endParaRPr lang="en-GB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4" name="Rectangle 206" hidden="1"/>
            <p:cNvSpPr>
              <a:spLocks noChangeArrowheads="1"/>
            </p:cNvSpPr>
            <p:nvPr userDrawn="1"/>
          </p:nvSpPr>
          <p:spPr bwMode="gray">
            <a:xfrm>
              <a:off x="419101" y="4059936"/>
              <a:ext cx="4673509" cy="2540889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0">
                <a:defRPr/>
              </a:pPr>
              <a:endParaRPr lang="en-GB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5" name="Rectangle 223" hidden="1"/>
            <p:cNvSpPr>
              <a:spLocks noChangeArrowheads="1"/>
            </p:cNvSpPr>
            <p:nvPr userDrawn="1"/>
          </p:nvSpPr>
          <p:spPr bwMode="gray">
            <a:xfrm>
              <a:off x="5280548" y="1333501"/>
              <a:ext cx="4671361" cy="2543555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0">
                <a:defRPr/>
              </a:pPr>
              <a:endParaRPr lang="en-GB" altLang="en-US" dirty="0">
                <a:latin typeface="Arial" panose="020B0604020202020204" pitchFamily="34" charset="0"/>
              </a:endParaRPr>
            </a:p>
          </p:txBody>
        </p:sp>
        <p:sp>
          <p:nvSpPr>
            <p:cNvPr id="16" name="Rectangle 224" hidden="1"/>
            <p:cNvSpPr>
              <a:spLocks noChangeArrowheads="1"/>
            </p:cNvSpPr>
            <p:nvPr userDrawn="1"/>
          </p:nvSpPr>
          <p:spPr bwMode="gray">
            <a:xfrm>
              <a:off x="5280548" y="4059936"/>
              <a:ext cx="4671361" cy="2540889"/>
            </a:xfrm>
            <a:prstGeom prst="rect">
              <a:avLst/>
            </a:prstGeom>
            <a:noFill/>
            <a:ln w="6350" algn="ctr">
              <a:solidFill>
                <a:srgbClr val="A5A6A9"/>
              </a:solidFill>
              <a:prstDash val="dash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1pPr>
              <a:lvl2pPr marL="742950" indent="-28575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2pPr>
              <a:lvl3pPr marL="11430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3pPr>
              <a:lvl4pPr marL="16002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4pPr>
              <a:lvl5pPr marL="2057400" indent="-228600"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tx1"/>
                  </a:solidFill>
                  <a:latin typeface="Arial" pitchFamily="34" charset="0"/>
                  <a:cs typeface="Arial" pitchFamily="34" charset="0"/>
                </a:defRPr>
              </a:lvl9pPr>
            </a:lstStyle>
            <a:p>
              <a:pPr eaLnBrk="0">
                <a:defRPr/>
              </a:pPr>
              <a:endParaRPr lang="en-GB" altLang="en-US"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590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6" r:id="rId1"/>
    <p:sldLayoutId id="2147484720" r:id="rId2"/>
    <p:sldLayoutId id="2147484719" r:id="rId3"/>
    <p:sldLayoutId id="2147484667" r:id="rId4"/>
    <p:sldLayoutId id="2147484668" r:id="rId5"/>
    <p:sldLayoutId id="2147484669" r:id="rId6"/>
    <p:sldLayoutId id="2147484670" r:id="rId7"/>
    <p:sldLayoutId id="2147484671" r:id="rId8"/>
    <p:sldLayoutId id="2147484672" r:id="rId9"/>
    <p:sldLayoutId id="2147484674" r:id="rId10"/>
    <p:sldLayoutId id="2147484673" r:id="rId11"/>
  </p:sldLayoutIdLst>
  <p:hf sldNum="0" hdr="0" dt="0"/>
  <p:txStyles>
    <p:titleStyle>
      <a:lvl1pPr algn="l" defTabSz="11652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1800" b="1" baseline="0">
          <a:solidFill>
            <a:schemeClr val="tx1"/>
          </a:solidFill>
          <a:latin typeface="Univers Next for HSBC Light" panose="020B0403030202020203" pitchFamily="34" charset="0"/>
          <a:ea typeface="SimHei"/>
          <a:cs typeface="+mj-cs"/>
        </a:defRPr>
      </a:lvl1pPr>
      <a:lvl2pPr algn="l" defTabSz="11652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charset="0"/>
          <a:cs typeface="Arial" charset="0"/>
        </a:defRPr>
      </a:lvl2pPr>
      <a:lvl3pPr algn="l" defTabSz="11652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charset="0"/>
          <a:cs typeface="Arial" charset="0"/>
        </a:defRPr>
      </a:lvl3pPr>
      <a:lvl4pPr algn="l" defTabSz="11652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charset="0"/>
          <a:cs typeface="Arial" charset="0"/>
        </a:defRPr>
      </a:lvl4pPr>
      <a:lvl5pPr algn="l" defTabSz="1165225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>
          <a:solidFill>
            <a:schemeClr val="tx2"/>
          </a:solidFill>
          <a:latin typeface="Arial" charset="0"/>
          <a:cs typeface="Arial" charset="0"/>
        </a:defRPr>
      </a:lvl5pPr>
      <a:lvl6pPr marL="457200" algn="l" defTabSz="1109663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6pPr>
      <a:lvl7pPr marL="914400" algn="l" defTabSz="1109663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7pPr>
      <a:lvl8pPr marL="1371600" algn="l" defTabSz="1109663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8pPr>
      <a:lvl9pPr marL="1828800" algn="l" defTabSz="1109663" rtl="0" fontAlgn="base">
        <a:spcBef>
          <a:spcPct val="0"/>
        </a:spcBef>
        <a:spcAft>
          <a:spcPct val="0"/>
        </a:spcAft>
        <a:defRPr sz="2400">
          <a:solidFill>
            <a:schemeClr val="accent1"/>
          </a:solidFill>
          <a:latin typeface="Arial" charset="0"/>
          <a:cs typeface="Arial" charset="0"/>
        </a:defRPr>
      </a:lvl9pPr>
    </p:titleStyle>
    <p:bodyStyle>
      <a:lvl1pPr marL="0" indent="0" algn="l" defTabSz="901700" rtl="0" eaLnBrk="0" fontAlgn="base" hangingPunct="0">
        <a:spcBef>
          <a:spcPts val="200"/>
        </a:spcBef>
        <a:spcAft>
          <a:spcPct val="0"/>
        </a:spcAft>
        <a:buClr>
          <a:schemeClr val="tx2"/>
        </a:buClr>
        <a:buFont typeface="Symbol" pitchFamily="18" charset="2"/>
        <a:buNone/>
        <a:defRPr lang="en-GB" altLang="zh-TW" sz="1400" baseline="0" dirty="0" smtClean="0">
          <a:solidFill>
            <a:schemeClr val="tx1"/>
          </a:solidFill>
          <a:latin typeface="+mn-lt"/>
          <a:ea typeface="SimHei"/>
          <a:cs typeface="+mn-cs"/>
        </a:defRPr>
      </a:lvl1pPr>
      <a:lvl2pPr marL="228600" indent="-228600" algn="l" defTabSz="901700" rtl="0" eaLnBrk="0" fontAlgn="base" hangingPunct="0">
        <a:spcBef>
          <a:spcPts val="200"/>
        </a:spcBef>
        <a:spcAft>
          <a:spcPct val="0"/>
        </a:spcAft>
        <a:buClr>
          <a:schemeClr val="accent1"/>
        </a:buClr>
        <a:buSzPct val="90000"/>
        <a:buFont typeface="Wingdings" panose="05000000000000000000" pitchFamily="2" charset="2"/>
        <a:buChar char="u"/>
        <a:defRPr lang="en-GB" altLang="zh-TW" sz="1400" baseline="0" dirty="0" smtClean="0">
          <a:solidFill>
            <a:schemeClr val="tx1"/>
          </a:solidFill>
          <a:latin typeface="+mn-lt"/>
          <a:ea typeface="SimHei"/>
          <a:cs typeface="+mn-cs"/>
        </a:defRPr>
      </a:lvl2pPr>
      <a:lvl3pPr marL="461963" indent="-233363" algn="l" defTabSz="901700" rtl="0" eaLnBrk="0" fontAlgn="base" hangingPunct="0">
        <a:spcBef>
          <a:spcPts val="200"/>
        </a:spcBef>
        <a:spcAft>
          <a:spcPct val="0"/>
        </a:spcAft>
        <a:buClr>
          <a:schemeClr val="accent1"/>
        </a:buClr>
        <a:buFont typeface="Wingdings 2" panose="05020102010507070707" pitchFamily="18" charset="2"/>
        <a:buChar char=""/>
        <a:defRPr lang="en-GB" altLang="zh-TW" sz="1200" baseline="0" dirty="0" smtClean="0">
          <a:solidFill>
            <a:schemeClr val="tx1"/>
          </a:solidFill>
          <a:latin typeface="+mn-lt"/>
          <a:ea typeface="SimHei"/>
          <a:cs typeface="+mn-cs"/>
        </a:defRPr>
      </a:lvl3pPr>
      <a:lvl4pPr marL="684213" indent="-222250" algn="l" defTabSz="901700" rtl="0" eaLnBrk="0" fontAlgn="base" hangingPunct="0">
        <a:spcBef>
          <a:spcPts val="200"/>
        </a:spcBef>
        <a:spcAft>
          <a:spcPct val="0"/>
        </a:spcAft>
        <a:buClr>
          <a:schemeClr val="accent1"/>
        </a:buClr>
        <a:buFont typeface="Helvetica Neue for HSBC Lt" panose="020B0404020202020204" pitchFamily="34" charset="0"/>
        <a:buChar char="–"/>
        <a:defRPr lang="en-GB" altLang="zh-TW" sz="1000" baseline="0" dirty="0" smtClean="0">
          <a:solidFill>
            <a:schemeClr val="tx1"/>
          </a:solidFill>
          <a:latin typeface="+mn-lt"/>
          <a:ea typeface="SimHei"/>
          <a:cs typeface="+mn-cs"/>
        </a:defRPr>
      </a:lvl4pPr>
      <a:lvl5pPr marL="914400" indent="-230188" algn="l" defTabSz="1165225" rtl="0" eaLnBrk="0" fontAlgn="base" hangingPunct="0">
        <a:spcBef>
          <a:spcPts val="200"/>
        </a:spcBef>
        <a:spcAft>
          <a:spcPct val="0"/>
        </a:spcAft>
        <a:buClr>
          <a:schemeClr val="accent1"/>
        </a:buClr>
        <a:buFont typeface="Helvetica Neue for HSBC Lt" panose="020B0404020202020204" pitchFamily="34" charset="0"/>
        <a:buChar char="–"/>
        <a:defRPr lang="en-GB" altLang="zh-TW" sz="900" dirty="0">
          <a:solidFill>
            <a:schemeClr val="tx1"/>
          </a:solidFill>
          <a:latin typeface="+mn-lt"/>
          <a:ea typeface="SimHei"/>
          <a:cs typeface="+mn-cs"/>
        </a:defRPr>
      </a:lvl5pPr>
      <a:lvl6pPr marL="1544638" indent="-212725" algn="l" defTabSz="110966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6pPr>
      <a:lvl7pPr marL="2001838" indent="-212725" algn="l" defTabSz="110966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7pPr>
      <a:lvl8pPr marL="2459038" indent="-212725" algn="l" defTabSz="110966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8pPr>
      <a:lvl9pPr marL="2916238" indent="-212725" algn="l" defTabSz="1109663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Times New Roman" pitchFamily="18" charset="0"/>
        <a:buChar char="–"/>
        <a:defRPr sz="8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1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://www.coinmarketcap.com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5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6.png"/><Relationship Id="rId9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13" Type="http://schemas.openxmlformats.org/officeDocument/2006/relationships/image" Target="../media/image30.png"/><Relationship Id="rId18" Type="http://schemas.openxmlformats.org/officeDocument/2006/relationships/customXml" Target="../ink/ink6.xml"/><Relationship Id="rId26" Type="http://schemas.openxmlformats.org/officeDocument/2006/relationships/image" Target="../media/image37.png"/><Relationship Id="rId3" Type="http://schemas.openxmlformats.org/officeDocument/2006/relationships/image" Target="../media/image15.png"/><Relationship Id="rId21" Type="http://schemas.openxmlformats.org/officeDocument/2006/relationships/image" Target="../media/image34.png"/><Relationship Id="rId7" Type="http://schemas.openxmlformats.org/officeDocument/2006/relationships/image" Target="../media/image27.png"/><Relationship Id="rId12" Type="http://schemas.openxmlformats.org/officeDocument/2006/relationships/customXml" Target="../ink/ink3.xml"/><Relationship Id="rId17" Type="http://schemas.openxmlformats.org/officeDocument/2006/relationships/image" Target="../media/image32.png"/><Relationship Id="rId25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png"/><Relationship Id="rId11" Type="http://schemas.openxmlformats.org/officeDocument/2006/relationships/image" Target="../media/image29.png"/><Relationship Id="rId24" Type="http://schemas.openxmlformats.org/officeDocument/2006/relationships/customXml" Target="../ink/ink9.xml"/><Relationship Id="rId5" Type="http://schemas.openxmlformats.org/officeDocument/2006/relationships/image" Target="../media/image25.png"/><Relationship Id="rId15" Type="http://schemas.openxmlformats.org/officeDocument/2006/relationships/image" Target="../media/image31.png"/><Relationship Id="rId23" Type="http://schemas.openxmlformats.org/officeDocument/2006/relationships/image" Target="../media/image35.png"/><Relationship Id="rId10" Type="http://schemas.openxmlformats.org/officeDocument/2006/relationships/customXml" Target="../ink/ink2.xml"/><Relationship Id="rId19" Type="http://schemas.openxmlformats.org/officeDocument/2006/relationships/image" Target="../media/image33.png"/><Relationship Id="rId4" Type="http://schemas.openxmlformats.org/officeDocument/2006/relationships/image" Target="../media/image16.png"/><Relationship Id="rId9" Type="http://schemas.openxmlformats.org/officeDocument/2006/relationships/image" Target="../media/image28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8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customXml" Target="../ink/ink13.xml"/><Relationship Id="rId18" Type="http://schemas.openxmlformats.org/officeDocument/2006/relationships/image" Target="../media/image46.png"/><Relationship Id="rId3" Type="http://schemas.openxmlformats.org/officeDocument/2006/relationships/image" Target="../media/image15.png"/><Relationship Id="rId21" Type="http://schemas.openxmlformats.org/officeDocument/2006/relationships/customXml" Target="../ink/ink17.xml"/><Relationship Id="rId7" Type="http://schemas.openxmlformats.org/officeDocument/2006/relationships/customXml" Target="../ink/ink10.xml"/><Relationship Id="rId12" Type="http://schemas.openxmlformats.org/officeDocument/2006/relationships/image" Target="../media/image43.png"/><Relationship Id="rId17" Type="http://schemas.openxmlformats.org/officeDocument/2006/relationships/customXml" Target="../ink/ink15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5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0.png"/><Relationship Id="rId11" Type="http://schemas.openxmlformats.org/officeDocument/2006/relationships/customXml" Target="../ink/ink12.xml"/><Relationship Id="rId5" Type="http://schemas.openxmlformats.org/officeDocument/2006/relationships/image" Target="../media/image39.png"/><Relationship Id="rId15" Type="http://schemas.openxmlformats.org/officeDocument/2006/relationships/customXml" Target="../ink/ink14.xml"/><Relationship Id="rId10" Type="http://schemas.openxmlformats.org/officeDocument/2006/relationships/image" Target="../media/image42.png"/><Relationship Id="rId19" Type="http://schemas.openxmlformats.org/officeDocument/2006/relationships/customXml" Target="../ink/ink16.xml"/><Relationship Id="rId4" Type="http://schemas.openxmlformats.org/officeDocument/2006/relationships/image" Target="../media/image16.png"/><Relationship Id="rId9" Type="http://schemas.openxmlformats.org/officeDocument/2006/relationships/customXml" Target="../ink/ink11.xml"/><Relationship Id="rId14" Type="http://schemas.openxmlformats.org/officeDocument/2006/relationships/image" Target="../media/image44.png"/><Relationship Id="rId22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49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66"/>
            <a:ext cx="10369551" cy="522978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924634" y="6048566"/>
            <a:ext cx="2520280" cy="276999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"/>
              </a:spcBef>
              <a:buClrTx/>
            </a:pPr>
            <a:r>
              <a:rPr lang="en-US" altLang="zh-TW" sz="2200" b="1" dirty="0">
                <a:solidFill>
                  <a:srgbClr val="00B050"/>
                </a:solidFill>
                <a:latin typeface="Bahnschrift Light" panose="020B0502040204020203" pitchFamily="34" charset="0"/>
              </a:rPr>
              <a:t>Prepared by: Li Sun</a:t>
            </a:r>
          </a:p>
        </p:txBody>
      </p:sp>
      <p:sp>
        <p:nvSpPr>
          <p:cNvPr id="5" name="Subtitle 4"/>
          <p:cNvSpPr>
            <a:spLocks noGrp="1"/>
          </p:cNvSpPr>
          <p:nvPr>
            <p:ph type="body" sz="quarter" idx="12"/>
          </p:nvPr>
        </p:nvSpPr>
        <p:spPr>
          <a:xfrm>
            <a:off x="288231" y="212971"/>
            <a:ext cx="9534525" cy="529437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Web Scraping &amp; Linear Regression</a:t>
            </a:r>
          </a:p>
          <a:p>
            <a:r>
              <a:rPr lang="en-US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Dec 2021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800399" y="2418949"/>
            <a:ext cx="7128792" cy="686601"/>
          </a:xfrm>
          <a:prstGeom prst="rect">
            <a:avLst/>
          </a:prstGeom>
        </p:spPr>
        <p:txBody>
          <a:bodyPr/>
          <a:lstStyle>
            <a:lvl1pPr marL="0" indent="0" algn="l" defTabSz="901700" rtl="0" eaLnBrk="0" fontAlgn="base" hangingPunct="0">
              <a:spcBef>
                <a:spcPts val="2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None/>
              <a:defRPr lang="en-GB" altLang="zh-TW" sz="1400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1pPr>
            <a:lvl2pPr marL="228600" indent="-228600" algn="l" defTabSz="901700" rtl="0" eaLnBrk="0" fontAlgn="base" hangingPunct="0"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" panose="05000000000000000000" pitchFamily="2" charset="2"/>
              <a:buChar char="u"/>
              <a:defRPr lang="en-GB" altLang="zh-TW" sz="1400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2pPr>
            <a:lvl3pPr marL="461963" indent="-233363" algn="l" defTabSz="901700" rtl="0" eaLnBrk="0" fontAlgn="base" hangingPunct="0"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Font typeface="Wingdings 2" panose="05020102010507070707" pitchFamily="18" charset="2"/>
              <a:buChar char=""/>
              <a:defRPr lang="en-GB" altLang="zh-TW" sz="1200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3pPr>
            <a:lvl4pPr marL="684213" indent="-222250" algn="l" defTabSz="901700" rtl="0" eaLnBrk="0" fontAlgn="base" hangingPunct="0"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Font typeface="Helvetica Neue for HSBC Lt" panose="020B0404020202020204" pitchFamily="34" charset="0"/>
              <a:buChar char="–"/>
              <a:defRPr lang="en-GB" altLang="zh-TW" sz="1000" baseline="0" dirty="0" smtClean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4pPr>
            <a:lvl5pPr marL="914400" indent="-230188" algn="l" defTabSz="1165225" rtl="0" eaLnBrk="0" fontAlgn="base" hangingPunct="0">
              <a:spcBef>
                <a:spcPts val="200"/>
              </a:spcBef>
              <a:spcAft>
                <a:spcPct val="0"/>
              </a:spcAft>
              <a:buClr>
                <a:schemeClr val="accent1"/>
              </a:buClr>
              <a:buFont typeface="Helvetica Neue for HSBC Lt" panose="020B0404020202020204" pitchFamily="34" charset="0"/>
              <a:buChar char="–"/>
              <a:defRPr lang="en-GB" altLang="zh-TW" sz="900" dirty="0">
                <a:solidFill>
                  <a:schemeClr val="tx1"/>
                </a:solidFill>
                <a:latin typeface="+mn-lt"/>
                <a:ea typeface="SimHei"/>
                <a:cs typeface="+mn-cs"/>
              </a:defRPr>
            </a:lvl5pPr>
            <a:lvl6pPr marL="1544638" indent="-212725" algn="l" defTabSz="11096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+mn-lt"/>
                <a:cs typeface="+mn-cs"/>
              </a:defRPr>
            </a:lvl6pPr>
            <a:lvl7pPr marL="2001838" indent="-212725" algn="l" defTabSz="11096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+mn-lt"/>
                <a:cs typeface="+mn-cs"/>
              </a:defRPr>
            </a:lvl7pPr>
            <a:lvl8pPr marL="2459038" indent="-212725" algn="l" defTabSz="11096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+mn-lt"/>
                <a:cs typeface="+mn-cs"/>
              </a:defRPr>
            </a:lvl8pPr>
            <a:lvl9pPr marL="2916238" indent="-212725" algn="l" defTabSz="1109663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 New Roman" pitchFamily="18" charset="0"/>
              <a:buChar char="–"/>
              <a:defRPr sz="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>
              <a:buClrTx/>
            </a:pPr>
            <a:r>
              <a:rPr lang="en-US" sz="3000" kern="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Crypto Correlation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6150" y="103347"/>
            <a:ext cx="1008311" cy="123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3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3174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Interpreting Coefficients - Insights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sp>
        <p:nvSpPr>
          <p:cNvPr id="8" name="Google Shape;767;p36">
            <a:extLst>
              <a:ext uri="{FF2B5EF4-FFF2-40B4-BE49-F238E27FC236}">
                <a16:creationId xmlns:a16="http://schemas.microsoft.com/office/drawing/2014/main" id="{6FC98D0F-2307-C34B-A592-809A21B4800B}"/>
              </a:ext>
            </a:extLst>
          </p:cNvPr>
          <p:cNvSpPr txBox="1"/>
          <p:nvPr/>
        </p:nvSpPr>
        <p:spPr>
          <a:xfrm>
            <a:off x="72208" y="857864"/>
            <a:ext cx="10065882" cy="5635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33474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Dataset 1:</a:t>
            </a:r>
          </a:p>
          <a:p>
            <a:pPr marL="990600" lvl="1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Circulating supply has a negative correlation coefficient of -0.956 with crypto price. Because both target and feature are log transformed, the explanation is that </a:t>
            </a:r>
            <a:r>
              <a:rPr lang="en-PH" sz="2000" dirty="0"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for every 10% increase in Circulating supply, the expected ratio of the crypto price will be (1.10)^(-0.956) = 0.9129. </a:t>
            </a:r>
            <a:r>
              <a:rPr lang="en-PH" sz="2000" dirty="0">
                <a:solidFill>
                  <a:schemeClr val="bg2">
                    <a:lumMod val="75000"/>
                  </a:schemeClr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In other words, we expect about 8.7% decrease in crypto’s price when circulating supply increases by 10%.</a:t>
            </a:r>
            <a:endParaRPr lang="en-PH" sz="20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533474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Dataset 2:</a:t>
            </a:r>
          </a:p>
          <a:p>
            <a:pPr marL="990600" lvl="1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Twitter has a positive correlation coefficient of 1.4567 with crypto price. Because both target and feature are log transformed, the explanation is that </a:t>
            </a:r>
            <a:r>
              <a:rPr lang="en-PH" sz="2000" dirty="0"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for every 10% increase in Twitter mention of crypto, the expected ratio of the crypto price will be (1.10)^(1.4567) = 1.1489. </a:t>
            </a:r>
            <a:r>
              <a:rPr lang="en-PH" sz="2000" dirty="0">
                <a:solidFill>
                  <a:schemeClr val="bg2">
                    <a:lumMod val="75000"/>
                  </a:schemeClr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In other words, we expect about 14.9% increase crypto’s price when Twitter volume increases by 10%.</a:t>
            </a:r>
          </a:p>
          <a:p>
            <a:pPr marL="990600" lvl="1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Total Social Media (Reddit + Twitter + Telegram) has a positive correlation coefficient of 2.0733 with crypto price. </a:t>
            </a:r>
            <a:r>
              <a:rPr lang="en-PH" sz="2000" dirty="0">
                <a:solidFill>
                  <a:srgbClr val="0F79D6">
                    <a:lumMod val="75000"/>
                  </a:srgbClr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In same logic as above, we expect about 21.8% increase crypto’s price when Total Social Media Volume increases by 10%.</a:t>
            </a:r>
          </a:p>
          <a:p>
            <a:pPr marL="990600" lvl="1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On-Chain Transaction Volume Squared has the highest positive correlation coefficient of 6.055 with crypto price. </a:t>
            </a:r>
            <a:r>
              <a:rPr lang="en-PH" sz="2000" dirty="0">
                <a:solidFill>
                  <a:srgbClr val="0F79D6">
                    <a:lumMod val="75000"/>
                  </a:srgbClr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In same logic as above, we expect about 78% increase crypto’s price when Transaction^2 increases by 10%.</a:t>
            </a:r>
          </a:p>
          <a:p>
            <a:pPr marL="990600" lvl="1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endParaRPr lang="en-PH" sz="2000" u="sng" dirty="0">
              <a:solidFill>
                <a:srgbClr val="0F79D6">
                  <a:lumMod val="75000"/>
                </a:srgbClr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90600" lvl="1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endParaRPr lang="en-PH" sz="2000" u="sng" dirty="0">
              <a:solidFill>
                <a:srgbClr val="0F79D6">
                  <a:lumMod val="75000"/>
                </a:srgbClr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90600" lvl="1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endParaRPr lang="en-PH" sz="2000" u="sng" dirty="0">
              <a:solidFill>
                <a:schemeClr val="bg2">
                  <a:lumMod val="75000"/>
                </a:schemeClr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90600" lvl="1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endParaRPr lang="en-PH" sz="2000" u="sng" dirty="0">
              <a:solidFill>
                <a:schemeClr val="bg2">
                  <a:lumMod val="75000"/>
                </a:schemeClr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90600" lvl="1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endParaRPr lang="en-PH" sz="20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558726" lvl="1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</a:pPr>
            <a:endParaRPr lang="en-PH" sz="20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738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3174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Conclusion + Further Study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sp>
        <p:nvSpPr>
          <p:cNvPr id="8" name="Google Shape;767;p36">
            <a:extLst>
              <a:ext uri="{FF2B5EF4-FFF2-40B4-BE49-F238E27FC236}">
                <a16:creationId xmlns:a16="http://schemas.microsoft.com/office/drawing/2014/main" id="{6FC98D0F-2307-C34B-A592-809A21B4800B}"/>
              </a:ext>
            </a:extLst>
          </p:cNvPr>
          <p:cNvSpPr txBox="1"/>
          <p:nvPr/>
        </p:nvSpPr>
        <p:spPr>
          <a:xfrm>
            <a:off x="360240" y="1014129"/>
            <a:ext cx="9593386" cy="45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8800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70000"/>
              <a:buFont typeface="Wingdings" panose="05000000000000000000" pitchFamily="2" charset="2"/>
              <a:buChar char="§"/>
            </a:pPr>
            <a:r>
              <a:rPr lang="en-PH" sz="2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Conclusion: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7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Lee’s Investment holdings can use our baseline model to start discovering undervalued and overvalued crypto's. 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7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On-chain transaction volumes + social media volumes are strongly correlated to price. Lee’s investment holdings should incorporate them to build fundamental analysis of crypto’s.</a:t>
            </a:r>
          </a:p>
          <a:p>
            <a:pPr marL="558726" lvl="1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</a:pPr>
            <a:endParaRPr lang="en-PH" sz="20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434175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Google Shape;767;p36">
            <a:extLst>
              <a:ext uri="{FF2B5EF4-FFF2-40B4-BE49-F238E27FC236}">
                <a16:creationId xmlns:a16="http://schemas.microsoft.com/office/drawing/2014/main" id="{C8BA1F6F-0812-4EC9-B8EF-0817FA667917}"/>
              </a:ext>
            </a:extLst>
          </p:cNvPr>
          <p:cNvSpPr txBox="1"/>
          <p:nvPr/>
        </p:nvSpPr>
        <p:spPr>
          <a:xfrm>
            <a:off x="1008311" y="1177578"/>
            <a:ext cx="7996281" cy="5370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PH" sz="4000" b="1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Appendix </a:t>
            </a:r>
            <a:endParaRPr lang="en-US" sz="400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US" sz="180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Helvetica Neue"/>
              <a:buChar char="•"/>
            </a:pPr>
            <a:endParaRPr lang="en-US" sz="1800" b="1" u="sng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0000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45974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3174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Conclusion + Further Study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sp>
        <p:nvSpPr>
          <p:cNvPr id="8" name="Google Shape;767;p36">
            <a:extLst>
              <a:ext uri="{FF2B5EF4-FFF2-40B4-BE49-F238E27FC236}">
                <a16:creationId xmlns:a16="http://schemas.microsoft.com/office/drawing/2014/main" id="{6FC98D0F-2307-C34B-A592-809A21B4800B}"/>
              </a:ext>
            </a:extLst>
          </p:cNvPr>
          <p:cNvSpPr txBox="1"/>
          <p:nvPr/>
        </p:nvSpPr>
        <p:spPr>
          <a:xfrm>
            <a:off x="360240" y="1014129"/>
            <a:ext cx="9593386" cy="45932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8800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70000"/>
              <a:buFont typeface="Wingdings" panose="05000000000000000000" pitchFamily="2" charset="2"/>
              <a:buChar char="§"/>
            </a:pPr>
            <a:r>
              <a:rPr lang="en-PH" sz="2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Conclusion: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7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Lee’s Investment holdings can use our baseline model to start discovering undervalued and overvalued crypto's. 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7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On-chain transaction volumes + social media volumes are strongly correlated to price. Lee’s investment holdings should incorporate them to build fundamental analysis of crypto’s.</a:t>
            </a:r>
          </a:p>
          <a:p>
            <a:pPr marL="558726" lvl="1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70000"/>
            </a:pPr>
            <a:endParaRPr lang="en-PH" sz="20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558800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70000"/>
              <a:buFont typeface="Wingdings" panose="05000000000000000000" pitchFamily="2" charset="2"/>
              <a:buChar char="§"/>
            </a:pPr>
            <a:r>
              <a:rPr lang="en-PH" sz="2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Further studies:</a:t>
            </a:r>
          </a:p>
          <a:p>
            <a:pPr marL="901626" lvl="1" indent="-3429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7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Gather additional data that could impact Crypto Prices</a:t>
            </a:r>
          </a:p>
          <a:p>
            <a:pPr marL="901626" lvl="1" indent="-3429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700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Time series model to predict Crypto Prices</a:t>
            </a:r>
          </a:p>
          <a:p>
            <a:pPr marL="990600" lvl="1" indent="-276225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  <a:buFont typeface="Wingdings" panose="05000000000000000000" pitchFamily="2" charset="2"/>
              <a:buChar char="§"/>
            </a:pPr>
            <a:endParaRPr lang="en-PH" sz="20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558726" lvl="1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ct val="100000"/>
            </a:pPr>
            <a:endParaRPr lang="en-PH" sz="20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86573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2738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Appendix – </a:t>
            </a:r>
            <a:r>
              <a:rPr lang="en-US" sz="2200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Dataset 1</a:t>
            </a:r>
            <a:endParaRPr lang="en-US" sz="2200" b="1" dirty="0">
              <a:solidFill>
                <a:schemeClr val="bg1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83B9679-85E3-A244-80B1-A9232F8B94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695" y="1033562"/>
            <a:ext cx="4296317" cy="49219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BC970B-EA1C-6541-9DE5-2760AC8F24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0467" y="1055742"/>
            <a:ext cx="4904819" cy="31499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8941246-7E37-8249-991E-0AF6613BC6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881" y="4205726"/>
            <a:ext cx="3754692" cy="2186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268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2738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Appendix – </a:t>
            </a:r>
            <a:r>
              <a:rPr lang="en-US" sz="2200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Dataset 1 (continue)</a:t>
            </a:r>
            <a:endParaRPr lang="en-US" sz="2200" b="1" dirty="0">
              <a:solidFill>
                <a:schemeClr val="bg1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A9A159F4-7863-EC4B-B64F-03B5AF8FA0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47" y="1023221"/>
            <a:ext cx="5328592" cy="32084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B0E7C11-DB71-2E45-A94B-B176141882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970" y="3547735"/>
            <a:ext cx="4913709" cy="27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33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2738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Appendix – Dataset 2 (Baseline)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44E5C70-27A0-BA4A-9252-797EB988E3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577" y="1051845"/>
            <a:ext cx="4674661" cy="5270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7CF320-1C84-0C45-9F9D-6FD72EF31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8410" y="909099"/>
            <a:ext cx="4588666" cy="31487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C2926F1-85C1-E748-BE67-B4EE96C014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767" y="3772219"/>
            <a:ext cx="3474294" cy="257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6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2738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Appendix – Dataset 2 (Polynomial Features)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E07104D-5B1F-4641-8D8C-D22F6CB59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248" y="905557"/>
            <a:ext cx="4097464" cy="32963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1F4B6DA-C55D-EA44-8ADE-450B58AAE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44" y="4299502"/>
            <a:ext cx="3718767" cy="214452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968ADFD-3D75-B24F-9B6B-0E561D3ECE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2089" y="857864"/>
            <a:ext cx="5243008" cy="27519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1AAF550-4469-B54C-A8D2-CBFC50B5BD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7286" y="3666494"/>
            <a:ext cx="4539938" cy="272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48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767;p36">
            <a:extLst>
              <a:ext uri="{FF2B5EF4-FFF2-40B4-BE49-F238E27FC236}">
                <a16:creationId xmlns:a16="http://schemas.microsoft.com/office/drawing/2014/main" id="{B50284A7-8679-384A-A8A7-0B1C57EB2947}"/>
              </a:ext>
            </a:extLst>
          </p:cNvPr>
          <p:cNvSpPr txBox="1"/>
          <p:nvPr/>
        </p:nvSpPr>
        <p:spPr>
          <a:xfrm>
            <a:off x="412749" y="818322"/>
            <a:ext cx="9452546" cy="559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Price to Circulating Supply looks to be almost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too perfectly 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inverse correlated. Thus, I dropped this variable out of the model.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Linear Regression Assumptions held pretty well post logging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Applied Cross Validation on Baseline Model 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700" b="0" baseline="30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try -Model is overfit 0.094 R^2 on train, 0.068 on test (70-30)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700" b="0" baseline="30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nd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try – Model is overfit 0.104  R^2 on train, 0.038 on </a:t>
            </a:r>
            <a:r>
              <a:rPr lang="en-US" sz="17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, 0.77 on test (60-20-20)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K-Fold – 0.065 R^2 mean +- 0.04 std.</a:t>
            </a:r>
          </a:p>
          <a:p>
            <a:pPr marL="45720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Applying Regularization: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Ridge – still overfit,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0.0703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train, 0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.06553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test, at alpha = 550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Lasso -  no overfitting, collapsed 3 variables,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0.0785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train,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0.0772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test, at alpha = 0.2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ENet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-  overfit, manually tried,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0.0801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train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, 0.0771 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on test,  at alpha = 0.2, L1_ratio =0.8</a:t>
            </a:r>
          </a:p>
          <a:p>
            <a:pPr marL="45720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Feature Engineering: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Adding Dummies -  Did not improve R^2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Interaction Terms – improve model R^2 to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0.1066 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on train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, 0.0627 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on test using Polynomial Features (Degree 2), but this caused model to be overfit</a:t>
            </a:r>
          </a:p>
          <a:p>
            <a:pPr marL="1371451" lvl="2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Applied Ridge, </a:t>
            </a:r>
            <a:r>
              <a:rPr lang="en-US" sz="17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Enet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, and Lasso – </a:t>
            </a:r>
          </a:p>
          <a:p>
            <a:pPr marL="1828577" lvl="3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Higher R^2 cause more overfitting (high discrepancy between train and test)</a:t>
            </a:r>
          </a:p>
          <a:p>
            <a:pPr marL="1828577" lvl="3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Optimal result with no overfitting is still Lasso with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0.0801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train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, 0.0771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test.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Conclusion –  chose </a:t>
            </a:r>
            <a:r>
              <a:rPr lang="en-US" sz="170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Lasso model </a:t>
            </a: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as final model due to it’s decent R^2 and no overfitting</a:t>
            </a: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Insight -  Market cap has a positive relationship with Price. For every dollar increase in Market Cap, the crypto price will increase by e^(0.8206) times = 2.271 times</a:t>
            </a:r>
            <a:endParaRPr lang="en-US" sz="1700" u="sng" dirty="0">
              <a:solidFill>
                <a:schemeClr val="bg2">
                  <a:lumMod val="75000"/>
                </a:schemeClr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2738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Dataset 1 - Result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3944086-D020-2144-9E68-19C2B41030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500" y="1066397"/>
            <a:ext cx="994792" cy="10541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62FB4705-2C39-4744-B2DB-A4B1EA293474}"/>
              </a:ext>
            </a:extLst>
          </p:cNvPr>
          <p:cNvSpPr/>
          <p:nvPr/>
        </p:nvSpPr>
        <p:spPr bwMode="auto">
          <a:xfrm>
            <a:off x="950686" y="3222452"/>
            <a:ext cx="8501604" cy="290122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D15B931-4B8C-024C-B907-B3E931309B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3074" y="6476953"/>
            <a:ext cx="5603402" cy="77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667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PUBLIC</a:t>
            </a:r>
          </a:p>
        </p:txBody>
      </p:sp>
      <p:sp>
        <p:nvSpPr>
          <p:cNvPr id="48" name="Google Shape;767;p36">
            <a:extLst>
              <a:ext uri="{FF2B5EF4-FFF2-40B4-BE49-F238E27FC236}">
                <a16:creationId xmlns:a16="http://schemas.microsoft.com/office/drawing/2014/main" id="{C8BA1F6F-0812-4EC9-B8EF-0817FA667917}"/>
              </a:ext>
            </a:extLst>
          </p:cNvPr>
          <p:cNvSpPr txBox="1"/>
          <p:nvPr/>
        </p:nvSpPr>
        <p:spPr>
          <a:xfrm>
            <a:off x="421956" y="424501"/>
            <a:ext cx="9777850" cy="5912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01600" lvl="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</a:pPr>
            <a:endParaRPr lang="en-PH" sz="200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Motivation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Lee’s investment Holdings is an investment management firm specializing in fundamental analysis of traditional financial assets (e.g. stocks, bonds, etc.).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They want to get in Crypto: </a:t>
            </a:r>
          </a:p>
          <a:p>
            <a:pPr marL="1371451" lvl="2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Problem: </a:t>
            </a: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how do we conduct fundamental analysis on crypto when there is no fundamental valuation of cryptocurrency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Requests help to find crypto factors that are correlated with price and serves as a starting point to crypto fundamental analysis</a:t>
            </a: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200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200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Objective -     </a:t>
            </a:r>
          </a:p>
          <a:p>
            <a:pPr marL="987425" lvl="1" indent="-430213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Goal: Find factors of crypto that is correlated with its price and use them to build a predictive model to identify undervalued crypto’s as investment opportunities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sp>
        <p:nvSpPr>
          <p:cNvPr id="17" name="Title 1"/>
          <p:cNvSpPr txBox="1">
            <a:spLocks/>
          </p:cNvSpPr>
          <p:nvPr/>
        </p:nvSpPr>
        <p:spPr bwMode="gray">
          <a:xfrm>
            <a:off x="540444" y="303220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084728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03220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Methodology - Data 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sp>
        <p:nvSpPr>
          <p:cNvPr id="48" name="Google Shape;767;p36">
            <a:extLst>
              <a:ext uri="{FF2B5EF4-FFF2-40B4-BE49-F238E27FC236}">
                <a16:creationId xmlns:a16="http://schemas.microsoft.com/office/drawing/2014/main" id="{C8BA1F6F-0812-4EC9-B8EF-0817FA667917}"/>
              </a:ext>
            </a:extLst>
          </p:cNvPr>
          <p:cNvSpPr txBox="1"/>
          <p:nvPr/>
        </p:nvSpPr>
        <p:spPr>
          <a:xfrm>
            <a:off x="412750" y="807970"/>
            <a:ext cx="4551904" cy="14497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Dataset 1  –  Circulating Supply Correlation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 </a:t>
            </a:r>
            <a:r>
              <a:rPr lang="en-PH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  <a:hlinkClick r:id="rId4"/>
              </a:rPr>
              <a:t>www.coinmarketcap.com</a:t>
            </a: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Close Price and 6 financial statistic numbers obtained for 1,000 cryptocurrencies</a:t>
            </a:r>
          </a:p>
          <a:p>
            <a:pPr marL="558726" lvl="1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</a:pP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E5CADDEB-0BF5-AE47-BC21-0E60FA2F4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860" y="2731969"/>
            <a:ext cx="4909214" cy="3497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BC84B87-F819-9142-8317-A5D3B056C8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750" y="2838477"/>
            <a:ext cx="4458907" cy="3605224"/>
          </a:xfrm>
          <a:prstGeom prst="rect">
            <a:avLst/>
          </a:prstGeom>
        </p:spPr>
      </p:pic>
      <p:sp>
        <p:nvSpPr>
          <p:cNvPr id="21" name="Google Shape;767;p36">
            <a:extLst>
              <a:ext uri="{FF2B5EF4-FFF2-40B4-BE49-F238E27FC236}">
                <a16:creationId xmlns:a16="http://schemas.microsoft.com/office/drawing/2014/main" id="{662257EF-7E3E-9149-97B8-D33010CA2D1B}"/>
              </a:ext>
            </a:extLst>
          </p:cNvPr>
          <p:cNvSpPr txBox="1"/>
          <p:nvPr/>
        </p:nvSpPr>
        <p:spPr>
          <a:xfrm>
            <a:off x="5403781" y="779733"/>
            <a:ext cx="4551904" cy="1874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Dataset 2  –  Social Media Correlation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 is taken via API from https://</a:t>
            </a:r>
            <a:r>
              <a:rPr lang="en-PH" sz="17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santiment.net</a:t>
            </a:r>
            <a:r>
              <a:rPr lang="en-PH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/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Close Price and 6 financial statistic numbers obtained for 715 cryptocurrencies (post cleaning)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558726" lvl="1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</a:pP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10424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03220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Methodology – Tools &amp; Metrics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sp>
        <p:nvSpPr>
          <p:cNvPr id="48" name="Google Shape;767;p36">
            <a:extLst>
              <a:ext uri="{FF2B5EF4-FFF2-40B4-BE49-F238E27FC236}">
                <a16:creationId xmlns:a16="http://schemas.microsoft.com/office/drawing/2014/main" id="{C8BA1F6F-0812-4EC9-B8EF-0817FA667917}"/>
              </a:ext>
            </a:extLst>
          </p:cNvPr>
          <p:cNvSpPr txBox="1"/>
          <p:nvPr/>
        </p:nvSpPr>
        <p:spPr>
          <a:xfrm>
            <a:off x="360240" y="950270"/>
            <a:ext cx="7002615" cy="2387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Tools – 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Selenium for interactive website data scraping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BeautifulSoup</a:t>
            </a: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for HTML parsing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Pandas and </a:t>
            </a:r>
            <a:r>
              <a:rPr lang="en-PH" sz="20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numpy</a:t>
            </a: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for data manipulation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Matplotlib and Seaborn for data visualization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Sklearn</a:t>
            </a: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and </a:t>
            </a:r>
            <a:r>
              <a:rPr lang="en-PH" sz="20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statsmodel</a:t>
            </a: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for regression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GoogleSheets</a:t>
            </a: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+ API for downloading social media data</a:t>
            </a:r>
          </a:p>
          <a:p>
            <a:pPr marL="558726" lvl="1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</a:pPr>
            <a:endParaRPr lang="en-PH" sz="20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558726" lvl="1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</a:pPr>
            <a:endParaRPr lang="en-PH" sz="20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lvl="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Metrics – 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Calibri" panose="020F0502020204030204" pitchFamily="34" charset="0"/>
                <a:ea typeface="Helvetica Neue"/>
                <a:cs typeface="Calibri" panose="020F0502020204030204" pitchFamily="34" charset="0"/>
                <a:sym typeface="Helvetica Neue"/>
              </a:rPr>
              <a:t>Pick the model with the highest R Squared value with least overfit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PH" sz="2000" b="0" dirty="0">
              <a:solidFill>
                <a:srgbClr val="151515"/>
              </a:solidFill>
              <a:latin typeface="Calibri" panose="020F0502020204030204" pitchFamily="34" charset="0"/>
              <a:ea typeface="Helvetica Neue"/>
              <a:cs typeface="Calibri" panose="020F0502020204030204" pitchFamily="34" charset="0"/>
              <a:sym typeface="Helvetica Neue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4549" y="1371319"/>
            <a:ext cx="637809" cy="97694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7751" y="1371052"/>
            <a:ext cx="1661902" cy="3815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90DB60-0FC1-A947-B61D-CF6A52BF0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5015" y="1825180"/>
            <a:ext cx="1559454" cy="696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F76AA3B-E918-1C47-B1C3-72C6414919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2548" y="2418737"/>
            <a:ext cx="835542" cy="8255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2363E1-DCC1-D14D-9211-F3C6483C14F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76011" y="2533891"/>
            <a:ext cx="1457901" cy="940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13A96A-546F-C34E-8D65-93BF8508D0F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7726" y="3514168"/>
            <a:ext cx="1490364" cy="109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12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03220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 lvl="0">
              <a:spcBef>
                <a:spcPts val="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Methodology – Steps taken to Achieve Result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sp>
        <p:nvSpPr>
          <p:cNvPr id="48" name="Google Shape;767;p36">
            <a:extLst>
              <a:ext uri="{FF2B5EF4-FFF2-40B4-BE49-F238E27FC236}">
                <a16:creationId xmlns:a16="http://schemas.microsoft.com/office/drawing/2014/main" id="{C8BA1F6F-0812-4EC9-B8EF-0817FA667917}"/>
              </a:ext>
            </a:extLst>
          </p:cNvPr>
          <p:cNvSpPr txBox="1"/>
          <p:nvPr/>
        </p:nvSpPr>
        <p:spPr>
          <a:xfrm>
            <a:off x="360240" y="831498"/>
            <a:ext cx="8856983" cy="555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Step 1:  Scrape Data from website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Step 2: Clean Data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Step 3: Create Baseline OLS linear regression model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Step 4: Check Assumption and Evaluation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Check for outliers using Cook D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Check for Non-normality (scatter and Q-Q plot)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Check for Collinearity (VIF)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Step 4: Residual Analysis - look for high residual observations for insight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Step 5: Apply Cross Validation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Train, validation, test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5-fold cross validation using K-Fold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Step 6: Apply Regularization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Ridge, Lasso, Elastic Net</a:t>
            </a:r>
          </a:p>
          <a:p>
            <a:pPr marL="558800" lvl="0" indent="-4572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Step 7: Apply Feature Engineering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Interaction Terms using Polynomial Features</a:t>
            </a:r>
          </a:p>
          <a:p>
            <a:pPr marL="1015926" lvl="1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Adding Dummy Variables</a:t>
            </a:r>
          </a:p>
          <a:p>
            <a:pPr marL="558800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Step 8: Conclude and pick the best model</a:t>
            </a:r>
          </a:p>
          <a:p>
            <a:pPr marL="558800" indent="-4572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itchFamily="2" charset="2"/>
              <a:buChar char="§"/>
            </a:pPr>
            <a:r>
              <a:rPr lang="en-PH" sz="20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Step 9: Interpret Results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202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2738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Dataset 1 Process –</a:t>
            </a:r>
            <a:r>
              <a:rPr lang="en-PH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</a:t>
            </a:r>
            <a:r>
              <a:rPr lang="en-PH" sz="2200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Taking Log on features and target made things clear</a:t>
            </a:r>
            <a:endParaRPr lang="en-US" sz="2200" b="1" dirty="0">
              <a:solidFill>
                <a:schemeClr val="bg1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sp>
        <p:nvSpPr>
          <p:cNvPr id="19" name="Google Shape;767;p36">
            <a:extLst>
              <a:ext uri="{FF2B5EF4-FFF2-40B4-BE49-F238E27FC236}">
                <a16:creationId xmlns:a16="http://schemas.microsoft.com/office/drawing/2014/main" id="{CF03B648-957D-0A45-84F7-6FBC8AF42CAC}"/>
              </a:ext>
            </a:extLst>
          </p:cNvPr>
          <p:cNvSpPr txBox="1"/>
          <p:nvPr/>
        </p:nvSpPr>
        <p:spPr>
          <a:xfrm>
            <a:off x="412749" y="823375"/>
            <a:ext cx="9956801" cy="93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Decided to take the Log of Target (Price) + Circulating Supply + Volume due to Skewness + Non- Normality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R^2 increased from 0.079 to 0.868 after taking log on Price, Circulating Supply, and Price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E86B6E-B04D-604C-A62E-058A6717D0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13" y="1497114"/>
            <a:ext cx="4472353" cy="47631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AB45E8-CEAE-0C45-96BA-D2C9A0609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1990" y="3337818"/>
            <a:ext cx="2669417" cy="30453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BFB6E2-E287-ED40-94DF-53AD053050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2535" y="1552874"/>
            <a:ext cx="3198306" cy="207297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11E4465-5FAD-8D42-B384-6B676E9BEDE9}"/>
                  </a:ext>
                </a:extLst>
              </p14:cNvPr>
              <p14:cNvContentPartPr/>
              <p14:nvPr/>
            </p14:nvContentPartPr>
            <p14:xfrm>
              <a:off x="535800" y="2988580"/>
              <a:ext cx="1940400" cy="78444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11E4465-5FAD-8D42-B384-6B676E9BEDE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7160" y="2979580"/>
                <a:ext cx="1958040" cy="80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9FF7156F-A494-7F49-990B-E4DF858995A4}"/>
              </a:ext>
            </a:extLst>
          </p:cNvPr>
          <p:cNvGrpSpPr/>
          <p:nvPr/>
        </p:nvGrpSpPr>
        <p:grpSpPr>
          <a:xfrm>
            <a:off x="488640" y="2484940"/>
            <a:ext cx="2616120" cy="1973520"/>
            <a:chOff x="488640" y="2484940"/>
            <a:chExt cx="2616120" cy="1973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BBB9619-12BF-3041-AD81-D06C90091865}"/>
                    </a:ext>
                  </a:extLst>
                </p14:cNvPr>
                <p14:cNvContentPartPr/>
                <p14:nvPr/>
              </p14:nvContentPartPr>
              <p14:xfrm>
                <a:off x="524280" y="2484940"/>
                <a:ext cx="892800" cy="45864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BBB9619-12BF-3041-AD81-D06C9009186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5280" y="2476300"/>
                  <a:ext cx="91044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671ADFB-ADB5-9745-887C-E1C714787BD6}"/>
                    </a:ext>
                  </a:extLst>
                </p14:cNvPr>
                <p14:cNvContentPartPr/>
                <p14:nvPr/>
              </p14:nvContentPartPr>
              <p14:xfrm>
                <a:off x="554520" y="2965540"/>
                <a:ext cx="1331640" cy="36144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671ADFB-ADB5-9745-887C-E1C714787BD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45520" y="2956900"/>
                  <a:ext cx="13492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4275153-61FF-A64D-95F6-8CC060A10242}"/>
                    </a:ext>
                  </a:extLst>
                </p14:cNvPr>
                <p14:cNvContentPartPr/>
                <p14:nvPr/>
              </p14:nvContentPartPr>
              <p14:xfrm>
                <a:off x="488640" y="3002620"/>
                <a:ext cx="2616120" cy="145584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4275153-61FF-A64D-95F6-8CC060A1024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80000" y="2993620"/>
                  <a:ext cx="2633760" cy="14734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16C72BA-6150-B94F-9482-42308E0876F8}"/>
              </a:ext>
            </a:extLst>
          </p:cNvPr>
          <p:cNvSpPr txBox="1"/>
          <p:nvPr/>
        </p:nvSpPr>
        <p:spPr>
          <a:xfrm>
            <a:off x="13503" y="2351071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 Skewed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BB75301-6D38-B842-A1DA-C1B2E4308321}"/>
              </a:ext>
            </a:extLst>
          </p:cNvPr>
          <p:cNvSpPr txBox="1"/>
          <p:nvPr/>
        </p:nvSpPr>
        <p:spPr>
          <a:xfrm>
            <a:off x="8418271" y="2177094"/>
            <a:ext cx="12624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Non-Normality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79B50A-004C-9F47-9235-D992B7CB0315}"/>
              </a:ext>
            </a:extLst>
          </p:cNvPr>
          <p:cNvGrpSpPr/>
          <p:nvPr/>
        </p:nvGrpSpPr>
        <p:grpSpPr>
          <a:xfrm>
            <a:off x="8102640" y="2498620"/>
            <a:ext cx="583560" cy="149760"/>
            <a:chOff x="8102640" y="2498620"/>
            <a:chExt cx="583560" cy="14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AA498A2-3B91-5F40-A2E2-34329915B89C}"/>
                    </a:ext>
                  </a:extLst>
                </p14:cNvPr>
                <p14:cNvContentPartPr/>
                <p14:nvPr/>
              </p14:nvContentPartPr>
              <p14:xfrm>
                <a:off x="8102640" y="2498620"/>
                <a:ext cx="583200" cy="13068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AA498A2-3B91-5F40-A2E2-34329915B89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94000" y="2489620"/>
                  <a:ext cx="6008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79574B4-E05C-2743-9187-3D4A264AD2BD}"/>
                    </a:ext>
                  </a:extLst>
                </p14:cNvPr>
                <p14:cNvContentPartPr/>
                <p14:nvPr/>
              </p14:nvContentPartPr>
              <p14:xfrm>
                <a:off x="8685840" y="2498620"/>
                <a:ext cx="360" cy="36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79574B4-E05C-2743-9187-3D4A264AD2B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76840" y="248962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7ACE170-888C-8949-B5B1-DAB6AD095AEB}"/>
                    </a:ext>
                  </a:extLst>
                </p14:cNvPr>
                <p14:cNvContentPartPr/>
                <p14:nvPr/>
              </p14:nvContentPartPr>
              <p14:xfrm>
                <a:off x="8103000" y="2601580"/>
                <a:ext cx="51840" cy="468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7ACE170-888C-8949-B5B1-DAB6AD095A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94360" y="2592940"/>
                  <a:ext cx="6948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6C4CDB9-D87A-354E-A4E5-01DC3ECA8E6B}"/>
                    </a:ext>
                  </a:extLst>
                </p14:cNvPr>
                <p14:cNvContentPartPr/>
                <p14:nvPr/>
              </p14:nvContentPartPr>
              <p14:xfrm>
                <a:off x="8139000" y="2538580"/>
                <a:ext cx="77760" cy="15840"/>
              </p14:xfrm>
            </p:contentPart>
          </mc:Choice>
          <mc:Fallback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6C4CDB9-D87A-354E-A4E5-01DC3ECA8E6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30360" y="2529940"/>
                  <a:ext cx="9540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CDC3CAE-0104-2440-B985-B2FD7499EBF3}"/>
                    </a:ext>
                  </a:extLst>
                </p14:cNvPr>
                <p14:cNvContentPartPr/>
                <p14:nvPr/>
              </p14:nvContentPartPr>
              <p14:xfrm>
                <a:off x="8130000" y="2553700"/>
                <a:ext cx="50040" cy="57240"/>
              </p14:xfrm>
            </p:contentPart>
          </mc:Choice>
          <mc:Fallback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CDC3CAE-0104-2440-B985-B2FD7499EBF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21000" y="2544700"/>
                  <a:ext cx="67680" cy="74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6576808-AD8E-3648-8055-A0ED524C61E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361339" y="4275397"/>
            <a:ext cx="1878012" cy="12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94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767;p36">
            <a:extLst>
              <a:ext uri="{FF2B5EF4-FFF2-40B4-BE49-F238E27FC236}">
                <a16:creationId xmlns:a16="http://schemas.microsoft.com/office/drawing/2014/main" id="{B50284A7-8679-384A-A8A7-0B1C57EB2947}"/>
              </a:ext>
            </a:extLst>
          </p:cNvPr>
          <p:cNvSpPr txBox="1"/>
          <p:nvPr/>
        </p:nvSpPr>
        <p:spPr>
          <a:xfrm>
            <a:off x="412749" y="818322"/>
            <a:ext cx="9452546" cy="55926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Linear Regression ran really well post logging the previously mentioned columns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Applied Cross Validation on Baseline Model 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700" b="0" baseline="30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try – No overfit 0.868 R^2 on train, 0.866 on test (70-30) – No 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700" b="0" baseline="30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nd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try – No overfit 0.865 R^2 on train, .850 on </a:t>
            </a:r>
            <a:r>
              <a:rPr lang="en-US" sz="17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, .895 on test (60-20-20)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K-Fold – 0.857 R^2 mean +- 0.014 std.</a:t>
            </a:r>
          </a:p>
          <a:p>
            <a:pPr marL="45720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Applying Regularization: 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No Need to regularize as Baseline does not have overfitting</a:t>
            </a:r>
          </a:p>
          <a:p>
            <a:pPr marL="45720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Feature Engineering:  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Applied Polynomial Features to boost R^2 up to </a:t>
            </a:r>
            <a:r>
              <a:rPr lang="en-US" sz="170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0.918, but slightly overfit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Conclusion –  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chose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Baseline model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as final model due to already High R^2 and no overfitting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US" sz="170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Using Model to predict over and under valued crypto: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Biggest Residuals in ascending order mean that our Model predict price of TOP to be </a:t>
            </a:r>
            <a:r>
              <a:rPr lang="en-US" sz="170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e^(-2.433) = 0.088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where actual prices are </a:t>
            </a:r>
            <a:r>
              <a:rPr lang="en-US" sz="170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e^(-5.944) = 0.00262 </a:t>
            </a: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</a:t>
            </a:r>
            <a:r>
              <a:rPr lang="en-US" sz="1700" dirty="0">
                <a:solidFill>
                  <a:schemeClr val="bg2">
                    <a:lumMod val="75000"/>
                  </a:schemeClr>
                </a:solidFill>
                <a:latin typeface="Univers Next for HSBC Light" panose="020B0403030202020203"/>
                <a:ea typeface="Helvetica Neue"/>
                <a:cs typeface="Helvetica Neue"/>
                <a:sym typeface="Wingdings" pitchFamily="2" charset="2"/>
              </a:rPr>
              <a:t> &lt;- Blueprint for Fundamental Analysis</a:t>
            </a:r>
            <a:endParaRPr lang="en-US" sz="1700" dirty="0">
              <a:solidFill>
                <a:schemeClr val="bg2">
                  <a:lumMod val="75000"/>
                </a:schemeClr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US" sz="170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2738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Dataset 1 (Circulating Supply) - Result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579599B-F87A-C747-969B-7CDB5F36A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4477" y="4132764"/>
            <a:ext cx="7272808" cy="222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39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2738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Dataset 2 Process –</a:t>
            </a:r>
            <a:r>
              <a:rPr lang="en-PH" sz="2200" b="1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</a:t>
            </a:r>
            <a:r>
              <a:rPr lang="en-PH" sz="2200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Taking Log on features and target made things clear</a:t>
            </a:r>
            <a:endParaRPr lang="en-US" sz="2200" b="1" dirty="0">
              <a:solidFill>
                <a:schemeClr val="bg1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7584" y="6506170"/>
            <a:ext cx="10387136" cy="750680"/>
            <a:chOff x="-17584" y="6506170"/>
            <a:chExt cx="10387136" cy="750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sp>
        <p:nvSpPr>
          <p:cNvPr id="19" name="Google Shape;767;p36">
            <a:extLst>
              <a:ext uri="{FF2B5EF4-FFF2-40B4-BE49-F238E27FC236}">
                <a16:creationId xmlns:a16="http://schemas.microsoft.com/office/drawing/2014/main" id="{CF03B648-957D-0A45-84F7-6FBC8AF42CAC}"/>
              </a:ext>
            </a:extLst>
          </p:cNvPr>
          <p:cNvSpPr txBox="1"/>
          <p:nvPr/>
        </p:nvSpPr>
        <p:spPr>
          <a:xfrm>
            <a:off x="412749" y="737777"/>
            <a:ext cx="9725341" cy="93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Same Process &amp; Methodology as Dataset 1. Took Log to all features and Target due to Skewness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R^2 rose from 0.114 to 0.433 after taking log on all features and the target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134B8C-EA4D-5743-97E4-74FE6BABC8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0881" y="1317399"/>
            <a:ext cx="4770438" cy="51723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A5921C6-F0DF-A146-9B00-E52B2250D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444" y="1317398"/>
            <a:ext cx="4752001" cy="517239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EFDA315-B238-7F44-9930-02AE24F72CCF}"/>
              </a:ext>
            </a:extLst>
          </p:cNvPr>
          <p:cNvGrpSpPr/>
          <p:nvPr/>
        </p:nvGrpSpPr>
        <p:grpSpPr>
          <a:xfrm>
            <a:off x="297840" y="2312860"/>
            <a:ext cx="4593960" cy="3985200"/>
            <a:chOff x="297840" y="2312860"/>
            <a:chExt cx="4593960" cy="39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BF50F53-2D97-1D41-BE3A-A1F3D3BC91BF}"/>
                    </a:ext>
                  </a:extLst>
                </p14:cNvPr>
                <p14:cNvContentPartPr/>
                <p14:nvPr/>
              </p14:nvContentPartPr>
              <p14:xfrm>
                <a:off x="550560" y="2312860"/>
                <a:ext cx="732960" cy="479520"/>
              </p14:xfrm>
            </p:contentPart>
          </mc:Choice>
          <mc:Fallback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BF50F53-2D97-1D41-BE3A-A1F3D3BC91BF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41920" y="2304220"/>
                  <a:ext cx="750600" cy="49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FFD97611-4997-5F48-BF24-9A994E565E50}"/>
                    </a:ext>
                  </a:extLst>
                </p14:cNvPr>
                <p14:cNvContentPartPr/>
                <p14:nvPr/>
              </p14:nvContentPartPr>
              <p14:xfrm>
                <a:off x="578640" y="2810020"/>
                <a:ext cx="1206720" cy="5781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FFD97611-4997-5F48-BF24-9A994E565E5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70000" y="2801020"/>
                  <a:ext cx="1224360" cy="59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9BBA570-BC77-0F47-A4C3-CDD4201FE184}"/>
                    </a:ext>
                  </a:extLst>
                </p14:cNvPr>
                <p14:cNvContentPartPr/>
                <p14:nvPr/>
              </p14:nvContentPartPr>
              <p14:xfrm>
                <a:off x="549480" y="2838460"/>
                <a:ext cx="1854720" cy="1198440"/>
              </p14:xfrm>
            </p:contentPart>
          </mc:Choice>
          <mc:Fallback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9BBA570-BC77-0F47-A4C3-CDD4201FE18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40480" y="2829820"/>
                  <a:ext cx="1872360" cy="12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45EBB6A-ECCA-B74C-9921-11925D5F3F9F}"/>
                    </a:ext>
                  </a:extLst>
                </p14:cNvPr>
                <p14:cNvContentPartPr/>
                <p14:nvPr/>
              </p14:nvContentPartPr>
              <p14:xfrm>
                <a:off x="518520" y="2888860"/>
                <a:ext cx="2507400" cy="177840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45EBB6A-ECCA-B74C-9921-11925D5F3F9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09520" y="2880220"/>
                  <a:ext cx="2525040" cy="179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D29FE47-4120-CF43-AC71-7BBD81D15F95}"/>
                    </a:ext>
                  </a:extLst>
                </p14:cNvPr>
                <p14:cNvContentPartPr/>
                <p14:nvPr/>
              </p14:nvContentPartPr>
              <p14:xfrm>
                <a:off x="446520" y="3009100"/>
                <a:ext cx="3261240" cy="28551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D29FE47-4120-CF43-AC71-7BBD81D15F9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37520" y="3000100"/>
                  <a:ext cx="3278880" cy="28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FF9720A-88C9-A646-8918-B77FAD7B12C6}"/>
                    </a:ext>
                  </a:extLst>
                </p14:cNvPr>
                <p14:cNvContentPartPr/>
                <p14:nvPr/>
              </p14:nvContentPartPr>
              <p14:xfrm>
                <a:off x="297840" y="3017740"/>
                <a:ext cx="4115160" cy="328032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FF9720A-88C9-A646-8918-B77FAD7B12C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89200" y="3008740"/>
                  <a:ext cx="4132800" cy="329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A06E043-9C58-474D-9649-C0E4699E87E0}"/>
                    </a:ext>
                  </a:extLst>
                </p14:cNvPr>
                <p14:cNvContentPartPr/>
                <p14:nvPr/>
              </p14:nvContentPartPr>
              <p14:xfrm>
                <a:off x="4138320" y="6066940"/>
                <a:ext cx="753480" cy="203400"/>
              </p14:xfrm>
            </p:contentPart>
          </mc:Choice>
          <mc:Fallback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A06E043-9C58-474D-9649-C0E4699E87E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129320" y="6058300"/>
                  <a:ext cx="7711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221DD53-1C5D-8848-A7EC-F7A8F4CD9BDC}"/>
                    </a:ext>
                  </a:extLst>
                </p14:cNvPr>
                <p14:cNvContentPartPr/>
                <p14:nvPr/>
              </p14:nvContentPartPr>
              <p14:xfrm>
                <a:off x="486840" y="2847820"/>
                <a:ext cx="57600" cy="279000"/>
              </p14:xfrm>
            </p:contentPart>
          </mc:Choice>
          <mc:Fallback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221DD53-1C5D-8848-A7EC-F7A8F4CD9BDC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77840" y="2839180"/>
                  <a:ext cx="75240" cy="296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6E7FB739-3F6A-7C43-B25B-30FD04D535C6}"/>
              </a:ext>
            </a:extLst>
          </p:cNvPr>
          <p:cNvSpPr txBox="1"/>
          <p:nvPr/>
        </p:nvSpPr>
        <p:spPr>
          <a:xfrm>
            <a:off x="-42607" y="2379701"/>
            <a:ext cx="1022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Right</a:t>
            </a:r>
          </a:p>
          <a:p>
            <a:r>
              <a:rPr lang="en-US" dirty="0"/>
              <a:t>Skewed</a:t>
            </a:r>
          </a:p>
        </p:txBody>
      </p:sp>
    </p:spTree>
    <p:extLst>
      <p:ext uri="{BB962C8B-B14F-4D97-AF65-F5344CB8AC3E}">
        <p14:creationId xmlns:p14="http://schemas.microsoft.com/office/powerpoint/2010/main" val="1050568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767;p36">
            <a:extLst>
              <a:ext uri="{FF2B5EF4-FFF2-40B4-BE49-F238E27FC236}">
                <a16:creationId xmlns:a16="http://schemas.microsoft.com/office/drawing/2014/main" id="{B50284A7-8679-384A-A8A7-0B1C57EB2947}"/>
              </a:ext>
            </a:extLst>
          </p:cNvPr>
          <p:cNvSpPr txBox="1"/>
          <p:nvPr/>
        </p:nvSpPr>
        <p:spPr>
          <a:xfrm>
            <a:off x="504255" y="866164"/>
            <a:ext cx="7272808" cy="5577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Applied Cross Validation on Baseline Model 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1700" b="0" baseline="30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st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try – 0.433 R^2 on train, 0.423 on test (70-30)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1700" b="0" baseline="300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nd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try – 0.404  R^2 on train, 0.462 on </a:t>
            </a:r>
            <a:r>
              <a:rPr lang="en-US" sz="17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val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, 0.466 on test (60-20-20)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K-Fold – 0.402 R^2 mean +- 0.035 std.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US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Applying Regularization: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Ridge –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0.419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train,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0.472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test, at alpha = 16.446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Lasso - 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0.434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train,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0.381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test, at alpha = 0.1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ENet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- 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0.420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train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, 0.474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test,  at alpha = 0.01, L1_ratio =0.5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US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Feature Engineering:</a:t>
            </a:r>
          </a:p>
          <a:p>
            <a:pPr marL="914326" lvl="1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Interaction Terms – improve model R^2 to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0.523  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on train from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0.433</a:t>
            </a:r>
            <a:endParaRPr lang="en-US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1371451" lvl="2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Baseline -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0.523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train,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0.482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test</a:t>
            </a:r>
          </a:p>
          <a:p>
            <a:pPr marL="1371451" lvl="2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Ridge –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0.509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train,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0.516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test, alpha at 1.05956</a:t>
            </a:r>
          </a:p>
          <a:p>
            <a:pPr marL="1371451" lvl="2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Lasso –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0.492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train,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0.537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test, alpha at 0.018465</a:t>
            </a:r>
          </a:p>
          <a:p>
            <a:pPr marL="1371451" lvl="2" indent="-35560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b="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Enet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- 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0.423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train, </a:t>
            </a:r>
            <a:r>
              <a:rPr lang="en-US" sz="1700" b="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0.328</a:t>
            </a:r>
            <a:r>
              <a:rPr lang="en-US" sz="1700" b="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on test, alpha at 0.6, L1_ratio=0.01</a:t>
            </a:r>
          </a:p>
          <a:p>
            <a:pPr marL="1015851" lvl="2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</a:pPr>
            <a:endParaRPr lang="en-US" sz="1700" b="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Conclusion –  chose </a:t>
            </a:r>
            <a:r>
              <a:rPr lang="en-US" sz="1700" u="sng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Ridge model </a:t>
            </a: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as final model due to highest R^2 with least overfit (</a:t>
            </a:r>
            <a:r>
              <a:rPr lang="en-US" sz="1700" dirty="0" err="1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Δ</a:t>
            </a:r>
            <a:r>
              <a:rPr lang="en-US" sz="1700" dirty="0">
                <a:solidFill>
                  <a:srgbClr val="151515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 = 0.007)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rgbClr val="151515"/>
              </a:buClr>
              <a:buSzPts val="1400"/>
              <a:buFont typeface="Wingdings" panose="05000000000000000000" pitchFamily="2" charset="2"/>
              <a:buChar char="§"/>
            </a:pPr>
            <a:endParaRPr lang="en-US" sz="1700" dirty="0">
              <a:solidFill>
                <a:srgbClr val="151515"/>
              </a:solidFill>
              <a:latin typeface="Univers Next for HSBC Light" panose="020B0403030202020203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377" y="-17585"/>
            <a:ext cx="10395928" cy="825554"/>
          </a:xfrm>
          <a:prstGeom prst="rect">
            <a:avLst/>
          </a:prstGeom>
        </p:spPr>
      </p:pic>
      <p:sp>
        <p:nvSpPr>
          <p:cNvPr id="16" name="Title 1"/>
          <p:cNvSpPr txBox="1">
            <a:spLocks/>
          </p:cNvSpPr>
          <p:nvPr/>
        </p:nvSpPr>
        <p:spPr bwMode="gray">
          <a:xfrm>
            <a:off x="540444" y="312738"/>
            <a:ext cx="9540875" cy="249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800" b="1" baseline="0">
                <a:solidFill>
                  <a:schemeClr val="tx1"/>
                </a:solidFill>
                <a:latin typeface="Univers Next for HSBC Light" panose="020B0403030202020203" pitchFamily="34" charset="0"/>
                <a:ea typeface="SimHei"/>
                <a:cs typeface="+mj-cs"/>
              </a:defRPr>
            </a:lvl1pPr>
            <a:lvl2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defTabSz="1165225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200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4572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6pPr>
            <a:lvl7pPr marL="9144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7pPr>
            <a:lvl8pPr marL="13716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8pPr>
            <a:lvl9pPr marL="1828800" algn="l" defTabSz="1109663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1"/>
                </a:solidFill>
                <a:latin typeface="Arial" charset="0"/>
                <a:cs typeface="Arial" charset="0"/>
              </a:defRPr>
            </a:lvl9pPr>
          </a:lstStyle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2200" dirty="0">
                <a:solidFill>
                  <a:schemeClr val="bg1"/>
                </a:solidFill>
                <a:latin typeface="Univers Next for HSBC Light" panose="020B0403030202020203"/>
                <a:ea typeface="Helvetica Neue"/>
                <a:cs typeface="Helvetica Neue"/>
                <a:sym typeface="Helvetica Neue"/>
              </a:rPr>
              <a:t>Dataset 2 - Result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PUBLIC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-17586" y="6506190"/>
            <a:ext cx="10387136" cy="750680"/>
            <a:chOff x="-17584" y="6506170"/>
            <a:chExt cx="10387136" cy="75068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584" y="6506170"/>
              <a:ext cx="10387136" cy="75068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2290" y="6662435"/>
              <a:ext cx="685800" cy="438150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62FB4705-2C39-4744-B2DB-A4B1EA293474}"/>
              </a:ext>
            </a:extLst>
          </p:cNvPr>
          <p:cNvSpPr/>
          <p:nvPr/>
        </p:nvSpPr>
        <p:spPr bwMode="auto">
          <a:xfrm>
            <a:off x="1446137" y="4345930"/>
            <a:ext cx="6192688" cy="198951"/>
          </a:xfrm>
          <a:prstGeom prst="rect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858838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PH" sz="600" b="1" i="1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8AF5D-0F81-8B41-AEEF-58374CB784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1600" y="3722556"/>
            <a:ext cx="2647950" cy="164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236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LANGUAGENAME" val="EnglishUK"/>
  <p:tag name="PRESTYPETEMPLATE" val="0"/>
</p:tagLst>
</file>

<file path=ppt/theme/theme1.xml><?xml version="1.0" encoding="utf-8"?>
<a:theme xmlns:a="http://schemas.openxmlformats.org/drawingml/2006/main" name="HSBC A4 Landscape 2018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A4 Message Driven">
      <a:majorFont>
        <a:latin typeface="Arial"/>
        <a:ea typeface=""/>
        <a:cs typeface="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A4 Landscape 2018.potx" id="{21F6A2EF-A21D-4A20-914A-245E91DDE4D6}" vid="{4DA8E425-B44F-4060-A5F0-04FC3B6F1978}"/>
    </a:ext>
  </a:extLst>
</a:theme>
</file>

<file path=ppt/theme/theme2.xml><?xml version="1.0" encoding="utf-8"?>
<a:theme xmlns:a="http://schemas.openxmlformats.org/drawingml/2006/main" name="Non-Message Driven">
  <a:themeElements>
    <a:clrScheme name="HSBC Colour pallete 2018">
      <a:dk1>
        <a:srgbClr val="000000"/>
      </a:dk1>
      <a:lt1>
        <a:srgbClr val="FFFFFF"/>
      </a:lt1>
      <a:dk2>
        <a:srgbClr val="4E48C7"/>
      </a:dk2>
      <a:lt2>
        <a:srgbClr val="0F79D6"/>
      </a:lt2>
      <a:accent1>
        <a:srgbClr val="DB0011"/>
      </a:accent1>
      <a:accent2>
        <a:srgbClr val="000000"/>
      </a:accent2>
      <a:accent3>
        <a:srgbClr val="767676"/>
      </a:accent3>
      <a:accent4>
        <a:srgbClr val="D7D8D6"/>
      </a:accent4>
      <a:accent5>
        <a:srgbClr val="B57E10"/>
      </a:accent5>
      <a:accent6>
        <a:srgbClr val="488F29"/>
      </a:accent6>
      <a:hlink>
        <a:srgbClr val="767676"/>
      </a:hlink>
      <a:folHlink>
        <a:srgbClr val="D7D8D6"/>
      </a:folHlink>
    </a:clrScheme>
    <a:fontScheme name="Custom 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858838" rtl="0" eaLnBrk="0" fontAlgn="base" latinLnBrk="0" hangingPunct="0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600" b="1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A4 Non-Message Driven HSBC 1">
        <a:dk1>
          <a:srgbClr val="000000"/>
        </a:dk1>
        <a:lt1>
          <a:srgbClr val="FFFFFF"/>
        </a:lt1>
        <a:dk2>
          <a:srgbClr val="FF0000"/>
        </a:dk2>
        <a:lt2>
          <a:srgbClr val="EAEAEA"/>
        </a:lt2>
        <a:accent1>
          <a:srgbClr val="194173"/>
        </a:accent1>
        <a:accent2>
          <a:srgbClr val="B9D3ED"/>
        </a:accent2>
        <a:accent3>
          <a:srgbClr val="FFFFFF"/>
        </a:accent3>
        <a:accent4>
          <a:srgbClr val="000000"/>
        </a:accent4>
        <a:accent5>
          <a:srgbClr val="ABB0BC"/>
        </a:accent5>
        <a:accent6>
          <a:srgbClr val="A7BFD7"/>
        </a:accent6>
        <a:hlink>
          <a:srgbClr val="559FD3"/>
        </a:hlink>
        <a:folHlink>
          <a:srgbClr val="FDB81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HSBC Red">
      <a:srgbClr val="DB0011"/>
    </a:custClr>
    <a:custClr name="Black">
      <a:srgbClr val="000000"/>
    </a:custClr>
    <a:custClr name="Light Grey">
      <a:srgbClr val="D7D8D6"/>
    </a:custClr>
    <a:custClr name="Dark Grey">
      <a:srgbClr val="767676"/>
    </a:custClr>
    <a:custClr name="Violet 1">
      <a:srgbClr val="9451E0"/>
    </a:custClr>
    <a:custClr name="Amber 1">
      <a:srgbClr val="E66B00"/>
    </a:custClr>
    <a:custClr name="Indigo 1">
      <a:srgbClr val="5851E0"/>
    </a:custClr>
    <a:custClr name="Emerald 1">
      <a:srgbClr val="4E9C2D"/>
    </a:custClr>
    <a:custClr name="Aquamarine 1">
      <a:srgbClr val="1087EF"/>
    </a:custClr>
    <a:custClr name="Teal 1">
      <a:srgbClr val="00A69D"/>
    </a:custClr>
    <a:custClr name="Violet 2">
      <a:srgbClr val="563594"/>
    </a:custClr>
    <a:custClr name="Amber 2">
      <a:srgbClr val="BF5900"/>
    </a:custClr>
    <a:custClr name="Indigo 2">
      <a:srgbClr val="3A3594"/>
    </a:custClr>
    <a:custClr name="Emerald 2">
      <a:srgbClr val="3B7522"/>
    </a:custClr>
    <a:custClr name="Aquamarine 2">
      <a:srgbClr val="0D6BBD"/>
    </a:custClr>
    <a:custClr name="Teal 2">
      <a:srgbClr val="008580"/>
    </a:custClr>
    <a:custClr name="Blank_01">
      <a:srgbClr val="FFFFFF"/>
    </a:custClr>
    <a:custClr name="Blank_02">
      <a:srgbClr val="FFFFFF"/>
    </a:custClr>
    <a:custClr name="Blank_03">
      <a:srgbClr val="FFFFFF"/>
    </a:custClr>
    <a:custClr name="Blank_04">
      <a:srgbClr val="FFFFFF"/>
    </a:custClr>
    <a:custClr name="RAG_Red">
      <a:srgbClr val="A8000B"/>
    </a:custClr>
    <a:custClr name="RAG_Amber">
      <a:srgbClr val="E8A215"/>
    </a:custClr>
    <a:custClr name="RAG_Green">
      <a:srgbClr val="008580"/>
    </a:custClr>
  </a:custClrLst>
  <a:extLst>
    <a:ext uri="{05A4C25C-085E-4340-85A3-A5531E510DB2}">
      <thm15:themeFamily xmlns:thm15="http://schemas.microsoft.com/office/thememl/2012/main" name="HSBC A4 Landscape 2018.potx" id="{21F6A2EF-A21D-4A20-914A-245E91DDE4D6}" vid="{A8FE0BF1-81DD-4574-8BC9-42791BA10BB4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Custom 1">
      <a:majorFont>
        <a:latin typeface="Univers Next for HSBC Bold"/>
        <a:ea typeface=""/>
        <a:cs typeface=""/>
      </a:majorFont>
      <a:minorFont>
        <a:latin typeface="Univers Next for HSBC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HSBC Team Document" ma:contentTypeID="0x010100528BB31B57C32142822AE3D8EE75529A00F93186ECA8DB91419000FC7B4285339C00DCADEBFE432B5C47B801F512C759F475" ma:contentTypeVersion="3" ma:contentTypeDescription="" ma:contentTypeScope="" ma:versionID="7eb4cb1cfb086350ba882b8268eb2cd1">
  <xsd:schema xmlns:xsd="http://www.w3.org/2001/XMLSchema" xmlns:xs="http://www.w3.org/2001/XMLSchema" xmlns:p="http://schemas.microsoft.com/office/2006/metadata/properties" xmlns:ns2="3dfd6813-1a81-4f69-9ad2-62047c79eece" targetNamespace="http://schemas.microsoft.com/office/2006/metadata/properties" ma:root="true" ma:fieldsID="679645557efc9e6734d530bd8acfe31f" ns2:_="">
    <xsd:import namespace="3dfd6813-1a81-4f69-9ad2-62047c79eece"/>
    <xsd:element name="properties">
      <xsd:complexType>
        <xsd:sequence>
          <xsd:element name="documentManagement">
            <xsd:complexType>
              <xsd:all>
                <xsd:element ref="ns2:TaxCatchAll" minOccurs="0"/>
                <xsd:element ref="ns2:TaxCatchAllLabel" minOccurs="0"/>
                <xsd:element ref="ns2:Record_x0020_Histor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dfd6813-1a81-4f69-9ad2-62047c79eece" elementFormDefault="qualified">
    <xsd:import namespace="http://schemas.microsoft.com/office/2006/documentManagement/types"/>
    <xsd:import namespace="http://schemas.microsoft.com/office/infopath/2007/PartnerControls"/>
    <xsd:element name="TaxCatchAll" ma:index="8" nillable="true" ma:displayName="Taxonomy Catch All Column" ma:description="" ma:hidden="true" ma:list="{5077abfb-03ae-4094-8707-e1260ebcc5df}" ma:internalName="TaxCatchAll" ma:showField="CatchAllData" ma:web="749a7677-3f7b-4919-9f2a-3e3f9e961b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9" nillable="true" ma:displayName="Taxonomy Catch All Column1" ma:description="" ma:hidden="true" ma:list="{5077abfb-03ae-4094-8707-e1260ebcc5df}" ma:internalName="TaxCatchAllLabel" ma:readOnly="true" ma:showField="CatchAllDataLabel" ma:web="749a7677-3f7b-4919-9f2a-3e3f9e961b9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Record_x0020_History" ma:index="10" nillable="true" ma:displayName="Record History" ma:internalName="Record_x0020_Histor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SharedContentType xmlns="Microsoft.SharePoint.Taxonomy.ContentTypeSync" SourceId="7deb33d3-af6b-4b11-bf8d-82ee07054623" ContentTypeId="0x010100528BB31B57C32142822AE3D8EE75529A00F93186ECA8DB91419000FC7B4285339C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3dfd6813-1a81-4f69-9ad2-62047c79eece">
      <Value>4</Value>
    </TaxCatchAll>
    <Record_x0020_History xmlns="3dfd6813-1a81-4f69-9ad2-62047c79eece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46AC74E-052A-4D24-A163-3DECA5CF61B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dfd6813-1a81-4f69-9ad2-62047c79ee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D0ED35B-0506-408C-8CBD-96A6379EDDEF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4981E06B-594A-4A3C-888A-8A798EE4D4BB}">
  <ds:schemaRefs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3dfd6813-1a81-4f69-9ad2-62047c79eece"/>
    <ds:schemaRef ds:uri="http://purl.org/dc/terms/"/>
  </ds:schemaRefs>
</ds:datastoreItem>
</file>

<file path=customXml/itemProps4.xml><?xml version="1.0" encoding="utf-8"?>
<ds:datastoreItem xmlns:ds="http://schemas.openxmlformats.org/officeDocument/2006/customXml" ds:itemID="{7FA40E81-557E-480F-96D5-8739CA5608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HSBC A4 Landscape 2018</Template>
  <TotalTime>63633</TotalTime>
  <Words>2089</Words>
  <Application>Microsoft Macintosh PowerPoint</Application>
  <PresentationFormat>Custom</PresentationFormat>
  <Paragraphs>222</Paragraphs>
  <Slides>18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Arial</vt:lpstr>
      <vt:lpstr>Bahnschrift Light</vt:lpstr>
      <vt:lpstr>Calibri</vt:lpstr>
      <vt:lpstr>Helvetica Neue</vt:lpstr>
      <vt:lpstr>Helvetica Neue for HSBC Lt</vt:lpstr>
      <vt:lpstr>Segoe UI Light</vt:lpstr>
      <vt:lpstr>Symbol</vt:lpstr>
      <vt:lpstr>Times New Roman</vt:lpstr>
      <vt:lpstr>Univers Next for HSBC Light</vt:lpstr>
      <vt:lpstr>Wingdings</vt:lpstr>
      <vt:lpstr>Wingdings 2</vt:lpstr>
      <vt:lpstr>HSBC A4 Landscape 2018</vt:lpstr>
      <vt:lpstr>Non-Message Driven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HSBC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CMB SWD Document Management Service</dc:title>
  <dc:creator>asp.cpm@noexternalmail.hsbc.com</dc:creator>
  <cp:keywords>PUBLIC</cp:keywords>
  <dc:description>PUBLIC</dc:description>
  <cp:lastModifiedBy>Microsoft Office User</cp:lastModifiedBy>
  <cp:revision>1513</cp:revision>
  <cp:lastPrinted>2019-02-26T07:29:24Z</cp:lastPrinted>
  <dcterms:created xsi:type="dcterms:W3CDTF">2015-05-05T09:45:39Z</dcterms:created>
  <dcterms:modified xsi:type="dcterms:W3CDTF">2021-12-15T19:26:17Z</dcterms:modified>
  <cp:category>PowerPoint template;version 2.1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SBCBackground">
    <vt:lpwstr>False</vt:lpwstr>
  </property>
  <property fmtid="{D5CDD505-2E9C-101B-9397-08002B2CF9AE}" pid="3" name="Source">
    <vt:lpwstr>Internal</vt:lpwstr>
  </property>
  <property fmtid="{D5CDD505-2E9C-101B-9397-08002B2CF9AE}" pid="4" name="Footers">
    <vt:lpwstr>Footers</vt:lpwstr>
  </property>
  <property fmtid="{D5CDD505-2E9C-101B-9397-08002B2CF9AE}" pid="5" name="ContentTypeId">
    <vt:lpwstr>0x010100528BB31B57C32142822AE3D8EE75529A00F93186ECA8DB91419000FC7B4285339C00DCADEBFE432B5C47B801F512C759F475</vt:lpwstr>
  </property>
  <property fmtid="{D5CDD505-2E9C-101B-9397-08002B2CF9AE}" pid="6" name="MSIP_Label_3486a02c-2dfb-4efe-823f-aa2d1f0e6ab7_Enabled">
    <vt:lpwstr>true</vt:lpwstr>
  </property>
  <property fmtid="{D5CDD505-2E9C-101B-9397-08002B2CF9AE}" pid="7" name="MSIP_Label_3486a02c-2dfb-4efe-823f-aa2d1f0e6ab7_SetDate">
    <vt:lpwstr>2021-04-22T03:01:45Z</vt:lpwstr>
  </property>
  <property fmtid="{D5CDD505-2E9C-101B-9397-08002B2CF9AE}" pid="8" name="MSIP_Label_3486a02c-2dfb-4efe-823f-aa2d1f0e6ab7_Method">
    <vt:lpwstr>Privileged</vt:lpwstr>
  </property>
  <property fmtid="{D5CDD505-2E9C-101B-9397-08002B2CF9AE}" pid="9" name="MSIP_Label_3486a02c-2dfb-4efe-823f-aa2d1f0e6ab7_Name">
    <vt:lpwstr>CLAPUBLIC</vt:lpwstr>
  </property>
  <property fmtid="{D5CDD505-2E9C-101B-9397-08002B2CF9AE}" pid="10" name="MSIP_Label_3486a02c-2dfb-4efe-823f-aa2d1f0e6ab7_SiteId">
    <vt:lpwstr>e0fd434d-ba64-497b-90d2-859c472e1a92</vt:lpwstr>
  </property>
  <property fmtid="{D5CDD505-2E9C-101B-9397-08002B2CF9AE}" pid="11" name="MSIP_Label_3486a02c-2dfb-4efe-823f-aa2d1f0e6ab7_ActionId">
    <vt:lpwstr>f5cac289-0944-4c1d-885b-409ba9701db5</vt:lpwstr>
  </property>
  <property fmtid="{D5CDD505-2E9C-101B-9397-08002B2CF9AE}" pid="12" name="MSIP_Label_3486a02c-2dfb-4efe-823f-aa2d1f0e6ab7_ContentBits">
    <vt:lpwstr>2</vt:lpwstr>
  </property>
  <property fmtid="{D5CDD505-2E9C-101B-9397-08002B2CF9AE}" pid="13" name="Classification">
    <vt:lpwstr>PUBLIC</vt:lpwstr>
  </property>
  <property fmtid="{D5CDD505-2E9C-101B-9397-08002B2CF9AE}" pid="14" name="DocClassification">
    <vt:lpwstr>CLAPUBLIC</vt:lpwstr>
  </property>
</Properties>
</file>